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79" r:id="rId8"/>
    <p:sldId id="271" r:id="rId9"/>
    <p:sldId id="262" r:id="rId10"/>
    <p:sldId id="277" r:id="rId11"/>
    <p:sldId id="263" r:id="rId12"/>
    <p:sldId id="272" r:id="rId13"/>
    <p:sldId id="278" r:id="rId14"/>
    <p:sldId id="264" r:id="rId15"/>
    <p:sldId id="275" r:id="rId16"/>
    <p:sldId id="273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83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38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50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49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34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57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8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73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91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96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04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59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4919-512E-4290-A0C7-F3922812A378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90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ru.wikipedia.org/wiki/%D0%9F%D1%80%D0%BE%D1%84%D0%B5%D1%81%D1%81%D0%BE%D1%80" TargetMode="External"/><Relationship Id="rId4" Type="http://schemas.openxmlformats.org/officeDocument/2006/relationships/hyperlink" Target="https://ru.wikipedia.org/wiki/%D0%A1%D0%A1%D0%A1%D0%A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hyperlink" Target="https://ru.wikipedia.org/wiki/%D0%92%D0%B5%D1%80%D1%85%D0%BE%D0%B2%D0%BD%D1%8B%D0%B9_%D0%A1%D0%BE%D0%B2%D0%B5%D1%82_%D0%A1%D0%A1%D0%A1%D0%A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2%D0%B5%D1%80%D0%B4%D0%BB%D0%BE%D0%B2%D1%81%D0%BA%D0%B8%D0%B9_%D0%B3%D0%BE%D1%80%D0%BE%D0%B4%D1%81%D0%BA%D0%BE%D0%B9_%D1%81%D0%BE%D0%B2%D0%B5%D1%82_(%D0%A0%D0%A1%D0%A4%D0%A1%D0%A0)" TargetMode="External"/><Relationship Id="rId5" Type="http://schemas.openxmlformats.org/officeDocument/2006/relationships/hyperlink" Target="https://ru.wikipedia.org/wiki/%D0%90%D0%BA%D0%B0%D0%B4%D0%B5%D0%BC%D0%B8%D1%8F_%D0%BD%D0%B0%D1%83%D0%BA_%D0%A1%D0%A1%D0%A1%D0%A0" TargetMode="External"/><Relationship Id="rId4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ru.wikipedia.org/wiki/%D0%93%D0%BE%D1%81%D1%83%D0%B4%D0%B0%D1%80%D1%81%D1%82%D0%B2%D0%B5%D0%BD%D0%BD%D0%B0%D1%8F_%D0%BF%D1%80%D0%B5%D0%BC%D0%B8%D1%8F_%D0%A1%D0%A1%D0%A1%D0%A0" TargetMode="External"/><Relationship Id="rId4" Type="http://schemas.openxmlformats.org/officeDocument/2006/relationships/hyperlink" Target="https://ru.wikipedia.org/wiki/%D0%97%D0%B0%D1%81%D0%BB%D1%83%D0%B6%D0%B5%D0%BD%D0%BD%D1%8B%D0%B9_%D0%B4%D0%B5%D1%8F%D1%82%D0%B5%D0%BB%D1%8C_%D0%BD%D0%B0%D1%83%D0%BA%D0%B8_%D0%B8_%D1%82%D0%B5%D1%85%D0%BD%D0%B8%D0%BA%D0%B8_%D0%A0%D0%A1%D0%A4%D0%A1%D0%A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435"/>
          <a:stretch/>
        </p:blipFill>
        <p:spPr>
          <a:xfrm>
            <a:off x="0" y="0"/>
            <a:ext cx="12192000" cy="3237822"/>
          </a:xfr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03152" y="3034942"/>
            <a:ext cx="10785695" cy="266171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Уральского горного училища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Свердловского  горно-металлургического техникума им. И.И. Ползунова,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имеющие ученую степень «Доктор наук»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5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2838" y="973666"/>
          <a:ext cx="11787862" cy="5091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26"/>
                <a:gridCol w="1714745"/>
                <a:gridCol w="2848420"/>
                <a:gridCol w="2391405"/>
                <a:gridCol w="4403666"/>
              </a:tblGrid>
              <a:tr h="22008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Авдонин</a:t>
                      </a:r>
                    </a:p>
                    <a:p>
                      <a:r>
                        <a:rPr lang="ru-RU" dirty="0" smtClean="0"/>
                        <a:t> Александр Николаевич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им.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И.И. Ползунова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1952-рудничный -геолог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Д. геолог-минерал.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н.,  советский и российский геолог.</a:t>
                      </a:r>
                    </a:p>
                    <a:p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Один из первооткрывателей  места  сокрытия останков  царской семьи. Член  правительственной комиссии  по </a:t>
                      </a:r>
                      <a:r>
                        <a:rPr lang="ru-RU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индентификации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останков царской семьи.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Выступал с публичными лекциями в университетах США, Италии, Испании, Германии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других странах.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137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Мордачев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Владимир Данилович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  горно-металлургический техникум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1953г.,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Разработка рудных месторождений.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Д.ю.н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.,  профессор ( 1992), ведущий научный сотрудник  института экономики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АН РФ,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член-корреспондент РАН 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C:\Users\work\Desktop\Avdonin_A_N_geolo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2432" y="1063932"/>
            <a:ext cx="1666001" cy="199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ork\Desktop\мордачев.jpg"/>
          <p:cNvPicPr/>
          <p:nvPr/>
        </p:nvPicPr>
        <p:blipFill>
          <a:blip r:embed="rId5" cstate="print"/>
          <a:srcRect l="22769" r="49011" b="31339"/>
          <a:stretch>
            <a:fillRect/>
          </a:stretch>
        </p:blipFill>
        <p:spPr bwMode="auto">
          <a:xfrm>
            <a:off x="5541658" y="3811180"/>
            <a:ext cx="1840992" cy="260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4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4500" y="221673"/>
          <a:ext cx="114173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36"/>
                <a:gridCol w="2462784"/>
                <a:gridCol w="1769633"/>
                <a:gridCol w="2352214"/>
                <a:gridCol w="4265233"/>
              </a:tblGrid>
              <a:tr h="299258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Бахтерев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Владимир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Васильевич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  горно-металлургический техникум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</a:t>
                      </a: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1955-геофизические методы разведки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член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Нью-йорской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академии ,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ведущий научный сотрудник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лаборатории геодинамики Института геофизики им. 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Ю.П.Булашевича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РАН. </a:t>
                      </a: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Автор более 200 научных работ, авторских свидетельств и патентов.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8290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Стенин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Борис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Андрианович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горно-металлургический техникум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</a:t>
                      </a: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1957,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ГЭМ.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Д.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 Наук.  ( 1994)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профессор, Заслуженный мастер спорта (1960). Специалист в области теории и методики конькобежного спорта.  Действительный член Международной академии информатизации. Чемпион мира 1960. Призер Олимпийских игр , многократный чемпион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СССР,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вице-президент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Союза конькобежцев России и член технического комитета Международного союза конькобежцев.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work\Downloads\IMG_20231003_160428.jpg"/>
          <p:cNvPicPr/>
          <p:nvPr/>
        </p:nvPicPr>
        <p:blipFill>
          <a:blip r:embed="rId4" cstate="print"/>
          <a:srcRect l="16908" t="11704" r="29337" b="35416"/>
          <a:stretch>
            <a:fillRect/>
          </a:stretch>
        </p:blipFill>
        <p:spPr bwMode="auto">
          <a:xfrm>
            <a:off x="5417127" y="318656"/>
            <a:ext cx="2043823" cy="259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work\Desktop\стенин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8235" y="3325139"/>
            <a:ext cx="2026887" cy="3047952"/>
          </a:xfrm>
          <a:prstGeom prst="rect">
            <a:avLst/>
          </a:prstGeom>
          <a:noFill/>
        </p:spPr>
      </p:pic>
      <p:pic>
        <p:nvPicPr>
          <p:cNvPr id="9" name="Рисунок 8" descr="C:\Users\work\Desktop\бахтерев  в.в.- 1955.jpg"/>
          <p:cNvPicPr/>
          <p:nvPr/>
        </p:nvPicPr>
        <p:blipFill>
          <a:blip r:embed="rId6"/>
          <a:srcRect l="10951" t="7191" r="53906" b="75486"/>
          <a:stretch>
            <a:fillRect/>
          </a:stretch>
        </p:blipFill>
        <p:spPr bwMode="auto">
          <a:xfrm rot="5400000">
            <a:off x="1444581" y="1719494"/>
            <a:ext cx="1572274" cy="140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work\AppData\Local\Temp\Rar$DIa0.476\Бахтерев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0376" y="1926336"/>
            <a:ext cx="1077464" cy="129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work\AppData\Local\Temp\Rar$DIa0.294\Бахтерев1.jpg"/>
          <p:cNvPicPr/>
          <p:nvPr/>
        </p:nvPicPr>
        <p:blipFill>
          <a:blip r:embed="rId8" cstate="print"/>
          <a:srcRect l="19401" r="11652"/>
          <a:stretch>
            <a:fillRect/>
          </a:stretch>
        </p:blipFill>
        <p:spPr bwMode="auto">
          <a:xfrm>
            <a:off x="9894417" y="1950720"/>
            <a:ext cx="1114959" cy="128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12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4500" y="277091"/>
          <a:ext cx="11417300" cy="517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20"/>
                <a:gridCol w="1626548"/>
                <a:gridCol w="2757185"/>
                <a:gridCol w="2352214"/>
                <a:gridCol w="4265233"/>
              </a:tblGrid>
              <a:tr h="2466109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Пушкарев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Василий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1956-МД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Д.т.н.,  профессор.</a:t>
                      </a:r>
                      <a:r>
                        <a:rPr lang="ru-RU" baseline="0" dirty="0" smtClean="0"/>
                        <a:t> Выполнено более 100  НИР,  с тех. подтверждением на  предприятиях Урала, Сибири, Казахстана и Средней Азии.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710209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Брянский Леонид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Ицкович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1956г.,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Геофизические методы разведки.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Д.геолог-минерал. </a:t>
                      </a:r>
                      <a:r>
                        <a:rPr lang="ru-RU" dirty="0" err="1" smtClean="0"/>
                        <a:t>н.,ведущий</a:t>
                      </a:r>
                      <a:r>
                        <a:rPr lang="ru-RU" baseline="0" dirty="0" smtClean="0"/>
                        <a:t> научный сотрудник  института тектоники и геофизики Дальневосточного отделения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C:\Users\work\Desktop\1956-дн Пушкарев.jpg"/>
          <p:cNvPicPr/>
          <p:nvPr/>
        </p:nvPicPr>
        <p:blipFill>
          <a:blip r:embed="rId4" cstate="print"/>
          <a:srcRect l="13950" t="5944" r="58311" b="67366"/>
          <a:stretch>
            <a:fillRect/>
          </a:stretch>
        </p:blipFill>
        <p:spPr bwMode="auto">
          <a:xfrm>
            <a:off x="5413248" y="257859"/>
            <a:ext cx="2011680" cy="252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work\Downloads\IMG_20231003_160338.jpg"/>
          <p:cNvPicPr/>
          <p:nvPr/>
        </p:nvPicPr>
        <p:blipFill>
          <a:blip r:embed="rId5" cstate="print"/>
          <a:srcRect l="13676" r="11661" b="15835"/>
          <a:stretch>
            <a:fillRect/>
          </a:stretch>
        </p:blipFill>
        <p:spPr bwMode="auto">
          <a:xfrm>
            <a:off x="5686811" y="3048000"/>
            <a:ext cx="1445509" cy="220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12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4500" y="277091"/>
          <a:ext cx="11417300" cy="636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20"/>
                <a:gridCol w="1626548"/>
                <a:gridCol w="2757185"/>
                <a:gridCol w="2352214"/>
                <a:gridCol w="4265233"/>
              </a:tblGrid>
              <a:tr h="3173680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Волков Виктор Львович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1957г.-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МТЦМ (6770)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Д.т.н.,</a:t>
                      </a:r>
                      <a:r>
                        <a:rPr lang="ru-RU" baseline="0" dirty="0" smtClean="0"/>
                        <a:t> профессор, автор 5 монографий,   получил более 100 патентов на изобретения,   опубликовал большое кол-во  научных статей   в российских и зарубежных журналах. Итогами работы  заинтересовались химики  и физики Кореи, Китая и Германии.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Область неорганической химии. Создание </a:t>
                      </a:r>
                      <a:r>
                        <a:rPr lang="ru-RU" baseline="0" dirty="0" err="1" smtClean="0"/>
                        <a:t>нанотехнологий</a:t>
                      </a:r>
                      <a:endParaRPr lang="ru-RU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 (</a:t>
                      </a:r>
                      <a:r>
                        <a:rPr lang="ru-RU" baseline="0" dirty="0" err="1" smtClean="0"/>
                        <a:t>наноматериалов</a:t>
                      </a:r>
                      <a:r>
                        <a:rPr lang="ru-RU" baseline="0" dirty="0" smtClean="0"/>
                        <a:t>).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710209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Залазинский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Георгий Георгиевич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 горно-металлургический техникум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1963г.,  КИП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(10795 с отличием)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Доктор технических наук, профессор, главный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научный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сотрудник лаборатории порошковых, композиционных и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наноматериалов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ФГБУН Институт металлургии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work\Desktop\волков в.л.- прием.jpg"/>
          <p:cNvPicPr/>
          <p:nvPr/>
        </p:nvPicPr>
        <p:blipFill>
          <a:blip r:embed="rId4"/>
          <a:srcRect l="54872" t="9306" r="36525" b="77520"/>
          <a:stretch>
            <a:fillRect/>
          </a:stretch>
        </p:blipFill>
        <p:spPr bwMode="auto">
          <a:xfrm>
            <a:off x="5674330" y="297881"/>
            <a:ext cx="1423155" cy="161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ork\Desktop\архив  фото\волков д.х.н\волков -1.jpg"/>
          <p:cNvPicPr/>
          <p:nvPr/>
        </p:nvPicPr>
        <p:blipFill>
          <a:blip r:embed="rId5"/>
          <a:srcRect l="4770" t="5732" r="21856" b="11234"/>
          <a:stretch>
            <a:fillRect/>
          </a:stretch>
        </p:blipFill>
        <p:spPr bwMode="auto">
          <a:xfrm>
            <a:off x="5312229" y="1660882"/>
            <a:ext cx="2253342" cy="22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ork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7293" y="4401008"/>
            <a:ext cx="1466850" cy="1819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12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97542" y="524255"/>
          <a:ext cx="10736515" cy="571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930"/>
                <a:gridCol w="1475232"/>
                <a:gridCol w="2218944"/>
                <a:gridCol w="2419501"/>
                <a:gridCol w="4010908"/>
              </a:tblGrid>
              <a:tr h="3050218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Набойченко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Станислав Степанович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Свердловский горно-металлургический техникум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1958-МТ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Ректор УГТУ-УПИ,  д.т.н., профессор, академик, генерал –майор </a:t>
                      </a:r>
                      <a:r>
                        <a:rPr lang="ru-RU" dirty="0" smtClean="0"/>
                        <a:t>запаса.</a:t>
                      </a:r>
                      <a:endParaRPr lang="ru-RU" dirty="0"/>
                    </a:p>
                  </a:txBody>
                  <a:tcPr/>
                </a:tc>
              </a:tr>
              <a:tr h="2660072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Бондарев Владимир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Фролович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 горно-металлургический техникум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1958-МД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Д.э.н</a:t>
                      </a:r>
                      <a:r>
                        <a:rPr lang="ru-RU" dirty="0" smtClean="0"/>
                        <a:t>.,  профессор  </a:t>
                      </a:r>
                      <a:r>
                        <a:rPr lang="ru-RU" dirty="0" err="1" smtClean="0"/>
                        <a:t>Гомелевского</a:t>
                      </a:r>
                      <a:r>
                        <a:rPr lang="ru-RU" dirty="0" smtClean="0"/>
                        <a:t> университета,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имеет свыше 150 научных публикаций . 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work\Desktop\274px-S_S_Naboitchen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8431" y="624839"/>
            <a:ext cx="2086081" cy="2778903"/>
          </a:xfrm>
          <a:prstGeom prst="rect">
            <a:avLst/>
          </a:prstGeom>
          <a:noFill/>
        </p:spPr>
      </p:pic>
      <p:pic>
        <p:nvPicPr>
          <p:cNvPr id="2" name="Picture 2" descr="C:\Users\work\Desktop\635fdc18d48c3_55507_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2296" y="3739533"/>
            <a:ext cx="2002653" cy="2439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00100" y="973666"/>
          <a:ext cx="11150600" cy="473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556"/>
                <a:gridCol w="1670304"/>
                <a:gridCol w="2523744"/>
                <a:gridCol w="2152396"/>
                <a:gridCol w="4165600"/>
              </a:tblGrid>
              <a:tr h="2200815"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Залазинский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Александр Григорьевич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 горно-металлургический техникум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</a:t>
                      </a: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1960, ЭПП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Д.т. н.,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профессор, Институт машиноведения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РАН, гл. н.с. , начальник  лаборатории  системного моделирования.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1375"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Бродов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Юрий </a:t>
                      </a: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Миронович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им.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И.И. Ползунова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1961-КИП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  профессор, 1989г. Зав. кафедрой « турбины и двигатели» УРФУ, советский и российский ученый –энергетик, специалист в области 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турбиностроения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1S7X6975"/>
          <p:cNvPicPr/>
          <p:nvPr/>
        </p:nvPicPr>
        <p:blipFill>
          <a:blip r:embed="rId4" cstate="print"/>
          <a:srcRect l="16797" t="-1197" r="16405" b="15569"/>
          <a:stretch>
            <a:fillRect/>
          </a:stretch>
        </p:blipFill>
        <p:spPr bwMode="auto">
          <a:xfrm>
            <a:off x="5779008" y="1097280"/>
            <a:ext cx="1926336" cy="171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ork\Desktop\YuM_Brodov-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5856" y="3385432"/>
            <a:ext cx="2034271" cy="158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4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04678" y="277091"/>
          <a:ext cx="10736515" cy="631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22"/>
                <a:gridCol w="1806388"/>
                <a:gridCol w="2338892"/>
                <a:gridCol w="2950464"/>
                <a:gridCol w="3016649"/>
              </a:tblGrid>
              <a:tr h="2660073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Шинкаренко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В.С.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1964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Д.м.н., зам. директора  Всероссийского  медицинского Центра 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паталогии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и курортологии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1867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Хисматуллин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Рашит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Сагитович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горно-металлургический техникум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1964 (65)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«Энергетика и автоматика»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Д.ю.н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 профессор кафедры уголовного права и процесса Института права Башкирского государственного университета, почетный судья Верховного Суда Республики Башкортостан, Государственный советник юстиции 3 класса, депутат Государственной Думы РФ, заслуженный юрист Республики Башкортостан.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work\Downloads\IMG_20231003_160353.jpg"/>
          <p:cNvPicPr/>
          <p:nvPr/>
        </p:nvPicPr>
        <p:blipFill>
          <a:blip r:embed="rId4" cstate="print"/>
          <a:srcRect l="15064" t="5164" r="13753" b="6024"/>
          <a:stretch>
            <a:fillRect/>
          </a:stretch>
        </p:blipFill>
        <p:spPr bwMode="auto">
          <a:xfrm>
            <a:off x="6433497" y="203940"/>
            <a:ext cx="1773327" cy="284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ork\Desktop\n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7153" y="3072143"/>
            <a:ext cx="2299537" cy="3300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97542" y="548640"/>
          <a:ext cx="11237258" cy="5602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02"/>
                <a:gridCol w="1808770"/>
                <a:gridCol w="2446238"/>
                <a:gridCol w="2596896"/>
                <a:gridCol w="3883152"/>
              </a:tblGrid>
              <a:tr h="3130731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Гордеев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Александрович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 горно-металлургический техникум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1973-МД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 профессор, первый проректор Уральской государственной  горно-геологической  академии.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Заслуженный работник высшей школы РФ, Действительный член Академии горных наук. С 2020г. Профессор кафедры  Кубанского государственного  технологического университета.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 и соавтор 184  печатных работ.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Почетный профессор УГГА.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1651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Козицын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Андрей Анатольевич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им.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И.И. Ползунова</a:t>
                      </a:r>
                    </a:p>
                    <a:p>
                      <a:pPr algn="ctr"/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979-ЭА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Д.э. н.,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Генеральный директор ООО  «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УГМК-Холдинг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work\Desktop\077_large.jpg"/>
          <p:cNvPicPr>
            <a:picLocks noChangeAspect="1" noChangeArrowheads="1"/>
          </p:cNvPicPr>
          <p:nvPr/>
        </p:nvPicPr>
        <p:blipFill>
          <a:blip r:embed="rId4"/>
          <a:srcRect l="10500" r="10352"/>
          <a:stretch>
            <a:fillRect/>
          </a:stretch>
        </p:blipFill>
        <p:spPr bwMode="auto">
          <a:xfrm>
            <a:off x="5268686" y="3690257"/>
            <a:ext cx="2362200" cy="2405742"/>
          </a:xfrm>
          <a:prstGeom prst="rect">
            <a:avLst/>
          </a:prstGeom>
          <a:noFill/>
        </p:spPr>
      </p:pic>
      <p:pic>
        <p:nvPicPr>
          <p:cNvPr id="7" name="Picture 2" descr="C:\Users\work\Desktop\Безымян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4269" y="659074"/>
            <a:ext cx="2034999" cy="2806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72966" y="407170"/>
          <a:ext cx="11493062" cy="617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35"/>
                <a:gridCol w="2194510"/>
                <a:gridCol w="3605576"/>
                <a:gridCol w="5178841"/>
              </a:tblGrid>
              <a:tr h="4400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 выпускника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окончания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</a:p>
                  </a:txBody>
                  <a:tcPr/>
                </a:tc>
              </a:tr>
              <a:tr h="527689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Веселов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Алексей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Илларионович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Уральское горное училище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1915г.- ПР    ( № 718)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 профессор Свердловского горного института, Заслуженный деятель науки  РФ.</a:t>
                      </a:r>
                    </a:p>
                  </a:txBody>
                  <a:tcPr/>
                </a:tc>
              </a:tr>
              <a:tr h="513567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Мокрушин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Сергей Григорьевич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Уральское  горное  училище,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1915г.-ХИМ (№ 736)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Д.х.н.,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профессор УПИ им. С.М. Кирова, 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Заслуженный деятель науки и техники РСФСР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0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Горшков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Андрей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Андреевич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Уральское  горное  училище,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1919г.-РРМ   (№ 845)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Д.т.н., профессор,  член-корреспондент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АН Украинской ССР. Заслуженный деятель науки и техники УССР.</a:t>
                      </a:r>
                    </a:p>
                  </a:txBody>
                  <a:tcPr/>
                </a:tc>
              </a:tr>
              <a:tr h="713983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Истомин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Александр Васильевич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Уральское горное училище,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1920г.,РРМ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 № 850)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Советский инженер-металлург-прокатчик,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Д.т.н., Заслуженный деятель науки и техники 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Гл. прокатчик  « ГИПРОМЕЗА».</a:t>
                      </a:r>
                    </a:p>
                  </a:txBody>
                  <a:tcPr/>
                </a:tc>
              </a:tr>
              <a:tr h="77254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Чуфаров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Григорий  Иванович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Уральский  практический горнозаводской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строительный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институт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1923г.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профессор 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УФАНа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Член корреспондент  АН СССР.   Ректор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УрГУ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1946-1956гг.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И.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Чуфаров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награжден двумя орденами Ленина и Трудового Красного Знамени, орденом Октябрьской Революции, медалями «За боевые заслуги», «За доблестный труд в Великой Отечественной войне 1941–1945 гг.».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248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Зебзиев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Кирилл Васильевич</a:t>
                      </a: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1929г.,  (№  1159)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Эксплуатация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рудных месторождений.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Д.э.н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., профессор Свердловского горного института.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2546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Мишин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Владислав Дмитриевич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горно-металлургический техникум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1930г., МТЦМ   (№ 1930).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 профессор УПИ.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и председатель ГАК СГМТ, 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72966" y="407170"/>
          <a:ext cx="11493062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35"/>
                <a:gridCol w="2634942"/>
                <a:gridCol w="3165144"/>
                <a:gridCol w="5178841"/>
              </a:tblGrid>
              <a:tr h="4400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 выпускника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окончания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</a:p>
                  </a:txBody>
                  <a:tcPr/>
                </a:tc>
              </a:tr>
              <a:tr h="635456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Ушаков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Константин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Иванович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1931г., МТЦМ  (№ 1474)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профессор,  инженер- металлург.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Медно-серного комбината,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949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Авдонин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Александр Николаевич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Ползунова,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1952г.,рудничная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еология  (№  4296)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Д. геолог-минерал.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н.,  советский и российский геолог. Один из первооткрывателей  места  сокрытия останков  царской семьи. </a:t>
                      </a:r>
                    </a:p>
                  </a:txBody>
                  <a:tcPr/>
                </a:tc>
              </a:tr>
              <a:tr h="772546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Мордачев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Владимир Данилович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1953г., РРМ  ( № 4636).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Д.ю.н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.,  профессор,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ведущий научный сотрудник  института экономики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 РФ,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член-корреспондент РАН 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248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Бахтерев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Владимир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Васильевич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1955г.,  ГФР, (№ 5317)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член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Нью-йорской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академии. </a:t>
                      </a:r>
                      <a:r>
                        <a:rPr lang="ru-RU" sz="1400" b="0" i="0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ведве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248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Пушкарев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Василий Иванович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1956г., МД  (№ 6133)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  профессор.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2546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Стенин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Борис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Андрианович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горно-металлургический техникум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1957г.,  ГЭМ,   (6727).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наук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профессор.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63671" y="162839"/>
          <a:ext cx="11402356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77"/>
                <a:gridCol w="2139909"/>
                <a:gridCol w="3614402"/>
                <a:gridCol w="5137968"/>
              </a:tblGrid>
              <a:tr h="4509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 выпускника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окончания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</a:p>
                  </a:txBody>
                  <a:tcPr/>
                </a:tc>
              </a:tr>
              <a:tr h="63545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Брянский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Леонид Ицкович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Ползунова,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1956г.,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ГФМР ( № 6472)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Д.геолог-минерал.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н.,ведущий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научный сотрудник  института тектоники и геофизики Дальневосточного отделения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949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Волков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Виктор Львович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1957г.-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МТЦМ,  (№ 6770)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профессор, автор 5 монографий,   получил более 100 патентов на изобретения,   опубликовал большое кол-во  научных статей   в российских и зарубежных журналах.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254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Набойченко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Станислав Степанович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Свердловский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1958г., МТ (№ 7727)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Ректор УГТУ-УПИ,  д.т.н., профессор, академик, генерал –майор запаса.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14248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Бондарев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Владимир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Фролович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1958г.,  МД ( № 7612)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Д.э.н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.,  профессор 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Гомелевского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университета,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имеет свыше 150 научных публикаций . 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77254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Залазинский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Александр Григорьевич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1960г.,  ЭПП  ( № 9275)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Д.т. н.,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профессор, Институт машиноведения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РАН, гл. н.с. , начальник  лаборатории  системного моделирования.</a:t>
                      </a:r>
                      <a:endParaRPr lang="ru-RU" sz="1400" dirty="0"/>
                    </a:p>
                  </a:txBody>
                  <a:tcPr/>
                </a:tc>
              </a:tr>
              <a:tr h="772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Бродов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Юрий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Миронович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И.И. Ползунова,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1961г., КИП,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(№ 9703)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  профессор, . Зав. кафедрой «Турбины и двигатели» УРФУ. 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72966" y="407170"/>
          <a:ext cx="11493062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35"/>
                <a:gridCol w="2634942"/>
                <a:gridCol w="3165144"/>
                <a:gridCol w="5178841"/>
              </a:tblGrid>
              <a:tr h="4400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 выпускника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окончания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</a:p>
                  </a:txBody>
                  <a:tcPr/>
                </a:tc>
              </a:tr>
              <a:tr h="63545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Залазинский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Георгий Георгиевич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1963г.,  КИП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(10795 с отличием)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Д.т.н., профессор, главный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научный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сотрудник лаборатории порошковых, композиционных и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наноматериалов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ФГБУН Институт металлургии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545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Шинкаренко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Владимир Сергеевич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1964, КИП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(11 365 с отличием)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Д.м.н., зам. директора  Всероссийского  медицинского Центра 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паталогии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 курортологии</a:t>
                      </a:r>
                    </a:p>
                  </a:txBody>
                  <a:tcPr/>
                </a:tc>
              </a:tr>
              <a:tr h="830949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Хисматуллин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Рашит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Сагитович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горно-металлургический техникум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1964г.,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ЭПП, (11 324)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Д.ю.н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 профессор кафедры уголовного права и процесса Института права Башкирского государственного университета, </a:t>
                      </a:r>
                      <a:endParaRPr lang="ru-RU" sz="1400" dirty="0"/>
                    </a:p>
                  </a:txBody>
                  <a:tcPr/>
                </a:tc>
              </a:tr>
              <a:tr h="7725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Гордеев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Александрович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 горно-металлургический техникум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1973г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., МД.(18887)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 профессор, первый проректор Уральской государственной  горно-геологической  академии.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Заслуженный работник высшей школы РФ, Действительный член Академии горных наук. </a:t>
                      </a:r>
                      <a:endParaRPr lang="ru-RU" sz="1400" dirty="0"/>
                    </a:p>
                  </a:txBody>
                  <a:tcPr/>
                </a:tc>
              </a:tr>
              <a:tr h="714248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Козицын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Андрей Анатольевич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И.И. Ползунова,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979г., ЭА.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Д.э. н.,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Генеральный директор ООО  «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УГМК-Холдинг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14400" y="280416"/>
          <a:ext cx="11106912" cy="6266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038"/>
                <a:gridCol w="2049867"/>
                <a:gridCol w="2410875"/>
                <a:gridCol w="2912079"/>
                <a:gridCol w="2933053"/>
              </a:tblGrid>
              <a:tr h="5835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 выпускника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окончания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</a:p>
                  </a:txBody>
                  <a:tcPr/>
                </a:tc>
              </a:tr>
              <a:tr h="295574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Мокрушин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Сергей Григорьевич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Уральское  горное  училище,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1915-ХИМ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Д.х.н. ( 1936),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профессор УПИ им. С.М. Кирова,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 tooltip="СССР"/>
                        </a:rPr>
                        <a:t>советский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учёный и педагог в области физикохимии,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tooltip="Профессор"/>
                        </a:rPr>
                        <a:t>профессор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.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Заслуженный деятель науки и техники РСФСР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7405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Веселов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Алексей Илларионович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Уральское горное училище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1915- ПР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 профессор Свердловского горного института, Заслуженный деятель науки 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work\Desktop\Mokrush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4186" y="1059731"/>
            <a:ext cx="1990643" cy="2561293"/>
          </a:xfrm>
          <a:prstGeom prst="rect">
            <a:avLst/>
          </a:prstGeom>
          <a:noFill/>
        </p:spPr>
      </p:pic>
      <p:pic>
        <p:nvPicPr>
          <p:cNvPr id="7" name="Рисунок 6" descr="C:\Users\work\Desktop\2.png"/>
          <p:cNvPicPr/>
          <p:nvPr/>
        </p:nvPicPr>
        <p:blipFill>
          <a:blip r:embed="rId7"/>
          <a:srcRect l="77926" t="38372" r="2993" b="42812"/>
          <a:stretch>
            <a:fillRect/>
          </a:stretch>
        </p:blipFill>
        <p:spPr bwMode="auto">
          <a:xfrm>
            <a:off x="6620256" y="4046130"/>
            <a:ext cx="2023872" cy="247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14400" y="280416"/>
          <a:ext cx="11106912" cy="6266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038"/>
                <a:gridCol w="2049867"/>
                <a:gridCol w="2252037"/>
                <a:gridCol w="2271252"/>
                <a:gridCol w="3732718"/>
              </a:tblGrid>
              <a:tr h="5835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 выпускника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окончания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</a:p>
                  </a:txBody>
                  <a:tcPr/>
                </a:tc>
              </a:tr>
              <a:tr h="295574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Горшков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Андрей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Андреевич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Уральское  горное  училище,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1919г, Эксплуатация рудных месторождений.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(1926-УПИ)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Д.т.н., профессор,  член-корреспондент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АН Украинской ССР. Заслуженный деятель науки и техники УССР.</a:t>
                      </a:r>
                    </a:p>
                    <a:p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1937-1957гг.-преподаватель УПИ.</a:t>
                      </a:r>
                    </a:p>
                    <a:p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1958-1962гг.- первый директор  Института литейного производства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 УССР.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Создал курс «Теоретические и технологические основы литейного производства» (1947). Усовершенствовал технологию изготовления чугунных вагонных колес, исследовал проблемы модифицирования чугуна,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7405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Истомин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Александр Васильевич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Уральское горное училище,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1920г.,РРМ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 № 850)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Д.т.н., Заслуженный деятель науки и техники 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Гл. прокатчик  « ГИПРОМЕЗА».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1930-31 гг. находился в командировке в США, работал в американских проектных бюро и на металлургических заводах (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Питтсбург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Буффало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Детройт, Чикаго), в том числе на заводах Форда. 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Реконструировал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или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создавал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прокатные  производства в странах– Польше (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Нова-Хута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Хута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Ленина,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Хута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Дзержинского), Венгрии (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Дунайварош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), Болгарии, Чехословакии, ГДР, Румынии и Индии (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Бхилаи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Бокаро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К началу 1970-х гг. в СССР практически не было ни одного прокатного стана, в проектировании которого он не участвовал бы.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work\Desktop\Горшков_Андрей_Андрееви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5614" y="900853"/>
            <a:ext cx="2058531" cy="2863780"/>
          </a:xfrm>
          <a:prstGeom prst="rect">
            <a:avLst/>
          </a:prstGeom>
          <a:noFill/>
        </p:spPr>
      </p:pic>
      <p:pic>
        <p:nvPicPr>
          <p:cNvPr id="2" name="Picture 2" descr="C:\Users\work\Desktop\2575_900.jpg"/>
          <p:cNvPicPr>
            <a:picLocks noChangeAspect="1" noChangeArrowheads="1"/>
          </p:cNvPicPr>
          <p:nvPr/>
        </p:nvPicPr>
        <p:blipFill>
          <a:blip r:embed="rId5" cstate="print"/>
          <a:srcRect t="22280" b="17493"/>
          <a:stretch>
            <a:fillRect/>
          </a:stretch>
        </p:blipFill>
        <p:spPr bwMode="auto">
          <a:xfrm>
            <a:off x="1590896" y="4597052"/>
            <a:ext cx="2104284" cy="1966586"/>
          </a:xfrm>
          <a:prstGeom prst="rect">
            <a:avLst/>
          </a:prstGeom>
          <a:noFill/>
        </p:spPr>
      </p:pic>
      <p:pic>
        <p:nvPicPr>
          <p:cNvPr id="7" name="Рисунок 6" descr="C:\Users\work\Desktop\1856_9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7286" y="3981972"/>
            <a:ext cx="183190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23999" y="621792"/>
          <a:ext cx="10497313" cy="6013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1"/>
                <a:gridCol w="1975104"/>
                <a:gridCol w="2266363"/>
                <a:gridCol w="2369922"/>
                <a:gridCol w="3154403"/>
              </a:tblGrid>
              <a:tr h="309676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Чуфаров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Григорий  </a:t>
                      </a:r>
                    </a:p>
                    <a:p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Иванович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Ректор  Уральского государственного университета  с 20.04.1946- 11.1956г.г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Уральский  практический горнозаводский и строительный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техникум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 институт)</a:t>
                      </a:r>
                    </a:p>
                    <a:p>
                      <a:pPr algn="ctr"/>
                      <a:endParaRPr lang="ru-RU" sz="1800" b="0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ru-RU" sz="1800" b="0" baseline="0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1923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профессор 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УФАНа</a:t>
                      </a: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 tooltip="Союз Советских Социалистических Республик"/>
                        </a:rPr>
                        <a:t>советский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хозяйственный, государственный и политический деятель. Член-корреспондент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tooltip="Академия наук СССР"/>
                        </a:rPr>
                        <a:t>АН СССР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с 23 октября 1953 года по Отделению химических наук.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Избирался депутатом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 tooltip="Свердловский городской совет (РСФСР)"/>
                        </a:rPr>
                        <a:t>Свердловского городского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 областного советов,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7" tooltip="Верховный Совет СССР"/>
                        </a:rPr>
                        <a:t>Верховного Совета СССР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4-го созыва. Председатель Свердловского областного комитета защиты мира.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841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Мишин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Владислав Дмитриевич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горно-металлургический техникум</a:t>
                      </a: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1930- МТ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и председатель ГАК СГМТ,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 профессор УПИ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s://avatars.dzeninfra.ru/get-zen_doc/1879615/pub_62d0572087bd7074e5f5fa2e_62d05890c8e53e490f0de815/scale_2400"/>
          <p:cNvPicPr/>
          <p:nvPr/>
        </p:nvPicPr>
        <p:blipFill>
          <a:blip r:embed="rId8"/>
          <a:srcRect l="63977" t="7346" r="18225" b="52607"/>
          <a:stretch>
            <a:fillRect/>
          </a:stretch>
        </p:blipFill>
        <p:spPr bwMode="auto">
          <a:xfrm>
            <a:off x="6949440" y="4108704"/>
            <a:ext cx="1840992" cy="245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ork\Desktop\Grigory_Chufaro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1599" y="685390"/>
            <a:ext cx="2412181" cy="2936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00100" y="443345"/>
          <a:ext cx="11150600" cy="5925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2524252"/>
                <a:gridCol w="2279904"/>
                <a:gridCol w="1774444"/>
                <a:gridCol w="4165600"/>
              </a:tblGrid>
              <a:tr h="2811998"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Зебзиев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Кирилл</a:t>
                      </a:r>
                    </a:p>
                    <a:p>
                      <a:r>
                        <a:rPr lang="ru-RU" dirty="0" smtClean="0"/>
                        <a:t> Васильевич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Свердловский горно-металлургический техникум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baseline="0" dirty="0" smtClean="0"/>
                        <a:t>               </a:t>
                      </a:r>
                      <a:r>
                        <a:rPr lang="ru-RU" dirty="0" smtClean="0"/>
                        <a:t>1929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 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Д.э.н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., профессор Свердловского горного института,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советский горный инженер и учёный, 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Был автором и соавтором более 200 научных работ по вопросам научной организации труда, управления и экономики в горной промышленности. Подготовил 25 кандидатов наук.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1328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Ушаков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Константин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Иванович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горно-металлургический техникум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1931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профессор,  инженер- металлург, ученый в области металлургии,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Медно-серного комбината,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института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Гинцветмет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профессор, Лауреат Государственной премии СССР.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заслуженный деятель науки и техники РСФСР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(1973), лауреат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tooltip="Государственная премия СССР"/>
                        </a:rPr>
                        <a:t>Государственной премии СССР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(1982).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Users\work\Desktop\Ushakov_Konst_Ivan-ch_born19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0656" y="3525433"/>
            <a:ext cx="1749193" cy="2186492"/>
          </a:xfrm>
          <a:prstGeom prst="rect">
            <a:avLst/>
          </a:prstGeom>
          <a:noFill/>
        </p:spPr>
      </p:pic>
      <p:pic>
        <p:nvPicPr>
          <p:cNvPr id="10" name="Picture 2" descr="C:\Users\work\Desktop\Зебзиев_Кирилл_Васильевич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1419" y="783614"/>
            <a:ext cx="1457735" cy="2084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94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2003</Words>
  <Application>Microsoft Office PowerPoint</Application>
  <PresentationFormat>Произвольный</PresentationFormat>
  <Paragraphs>627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Выпускники Уральского горного училища  Свердловского  горно-металлургического техникума им. И.И. Ползунова,   имеющие ученую степень «Доктор наук»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LizaLiza</dc:creator>
  <cp:lastModifiedBy>work</cp:lastModifiedBy>
  <cp:revision>175</cp:revision>
  <dcterms:created xsi:type="dcterms:W3CDTF">2021-12-05T18:56:09Z</dcterms:created>
  <dcterms:modified xsi:type="dcterms:W3CDTF">2024-06-05T06:11:02Z</dcterms:modified>
</cp:coreProperties>
</file>