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1" r:id="rId3"/>
    <p:sldId id="285" r:id="rId4"/>
    <p:sldId id="306" r:id="rId5"/>
    <p:sldId id="291" r:id="rId6"/>
    <p:sldId id="284" r:id="rId7"/>
    <p:sldId id="307" r:id="rId8"/>
    <p:sldId id="272" r:id="rId9"/>
    <p:sldId id="311" r:id="rId10"/>
    <p:sldId id="277" r:id="rId11"/>
    <p:sldId id="318" r:id="rId12"/>
    <p:sldId id="310" r:id="rId13"/>
    <p:sldId id="288" r:id="rId14"/>
    <p:sldId id="304" r:id="rId15"/>
    <p:sldId id="275" r:id="rId16"/>
    <p:sldId id="276" r:id="rId17"/>
    <p:sldId id="274" r:id="rId18"/>
    <p:sldId id="265" r:id="rId19"/>
    <p:sldId id="282" r:id="rId20"/>
    <p:sldId id="293" r:id="rId21"/>
    <p:sldId id="298" r:id="rId22"/>
    <p:sldId id="296" r:id="rId23"/>
    <p:sldId id="295" r:id="rId24"/>
    <p:sldId id="305" r:id="rId25"/>
    <p:sldId id="302" r:id="rId26"/>
    <p:sldId id="316" r:id="rId27"/>
    <p:sldId id="312" r:id="rId28"/>
    <p:sldId id="313" r:id="rId29"/>
    <p:sldId id="314" r:id="rId30"/>
    <p:sldId id="315" r:id="rId31"/>
    <p:sldId id="317" r:id="rId32"/>
    <p:sldId id="319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83768" autoAdjust="0"/>
  </p:normalViewPr>
  <p:slideViewPr>
    <p:cSldViewPr>
      <p:cViewPr varScale="1">
        <p:scale>
          <a:sx n="81" d="100"/>
          <a:sy n="81" d="100"/>
        </p:scale>
        <p:origin x="-4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emf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285728"/>
            <a:ext cx="8229600" cy="392909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Наши  выпускники  -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творческие личности  и …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лучшие люди РОССИИ!!!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D687718-002A-4A07-BAF1-4E3B1A4EE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68"/>
            <a:ext cx="9151378" cy="68720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4D6E777-D754-46AC-84AE-D1F26DF36B71}"/>
              </a:ext>
            </a:extLst>
          </p:cNvPr>
          <p:cNvSpPr txBox="1"/>
          <p:nvPr/>
        </p:nvSpPr>
        <p:spPr>
          <a:xfrm>
            <a:off x="2143108" y="4214819"/>
            <a:ext cx="32861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CB67162A-4873-41FD-81EA-065C5F983C22}"/>
              </a:ext>
            </a:extLst>
          </p:cNvPr>
          <p:cNvSpPr txBox="1"/>
          <p:nvPr/>
        </p:nvSpPr>
        <p:spPr>
          <a:xfrm>
            <a:off x="1857356" y="0"/>
            <a:ext cx="707236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Ирина Мартьянова,  выпуск 1980г., группа АН-415, </a:t>
            </a:r>
          </a:p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Начальник управления  по приему и </a:t>
            </a:r>
            <a:r>
              <a:rPr lang="ru-RU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довузовской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подготовке </a:t>
            </a:r>
            <a:r>
              <a:rPr lang="ru-RU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УрГЭУ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член государственной  экзаменационной комиссии </a:t>
            </a:r>
          </a:p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Свердловской области. </a:t>
            </a:r>
          </a:p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2019году  удостоена звания  «Дочь города - дочь России» .</a:t>
            </a:r>
          </a:p>
          <a:p>
            <a:pPr algn="ctr"/>
            <a:endParaRPr lang="ru-RU" sz="2400" b="1" i="1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dirty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Users\work\Desktop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7874" y="1724024"/>
            <a:ext cx="2899877" cy="4133867"/>
          </a:xfrm>
          <a:prstGeom prst="rect">
            <a:avLst/>
          </a:prstGeom>
          <a:noFill/>
        </p:spPr>
      </p:pic>
      <p:pic>
        <p:nvPicPr>
          <p:cNvPr id="11" name="Рисунок 10" descr="C:\Users\work\Desktop\IMG_036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1857364"/>
            <a:ext cx="328614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13222" y="4261408"/>
            <a:ext cx="3330744" cy="223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28225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D687718-002A-4A07-BAF1-4E3B1A4EE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2908" y="-108704"/>
            <a:ext cx="9286908" cy="696670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86000" y="214290"/>
            <a:ext cx="62865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Гнедов Андрей  Михайлович,</a:t>
            </a:r>
          </a:p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вып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1980г, гр.  МТ-415.</a:t>
            </a:r>
          </a:p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плотник 4 разряда, Уральский трубный завод.</a:t>
            </a:r>
          </a:p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23 года занимается </a:t>
            </a:r>
            <a:r>
              <a:rPr lang="ru-RU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судомоделированием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Сейчас строит 74  пушечный фрегат  английских</a:t>
            </a:r>
          </a:p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военно-морских сил конца 18 века. Масштаб 1: 100.</a:t>
            </a:r>
          </a:p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Береза, акварель, бесцветный лак.</a:t>
            </a:r>
          </a:p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Победитель областной олимпиады по химии, 1981г.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8" name="Рисунок 7" descr="C:\Users\work\Desktop\гнедов.jpg"/>
          <p:cNvPicPr/>
          <p:nvPr/>
        </p:nvPicPr>
        <p:blipFill>
          <a:blip r:embed="rId3" cstate="print"/>
          <a:srcRect l="39829" t="31618" r="26579" b="2695"/>
          <a:stretch>
            <a:fillRect/>
          </a:stretch>
        </p:blipFill>
        <p:spPr bwMode="auto">
          <a:xfrm>
            <a:off x="1071538" y="3143224"/>
            <a:ext cx="2643206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work\Desktop\фрегат 1.jpg"/>
          <p:cNvPicPr/>
          <p:nvPr/>
        </p:nvPicPr>
        <p:blipFill>
          <a:blip r:embed="rId4" cstate="print"/>
          <a:srcRect l="38089" t="55359" r="27382" b="10617"/>
          <a:stretch>
            <a:fillRect/>
          </a:stretch>
        </p:blipFill>
        <p:spPr bwMode="auto">
          <a:xfrm>
            <a:off x="4000496" y="2714620"/>
            <a:ext cx="2786082" cy="1947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work\Desktop\фрегат 2.jpg"/>
          <p:cNvPicPr/>
          <p:nvPr/>
        </p:nvPicPr>
        <p:blipFill>
          <a:blip r:embed="rId5" cstate="print"/>
          <a:srcRect l="25361" t="54596" r="24433" b="4779"/>
          <a:stretch>
            <a:fillRect/>
          </a:stretch>
        </p:blipFill>
        <p:spPr bwMode="auto">
          <a:xfrm>
            <a:off x="3929058" y="4929198"/>
            <a:ext cx="2988779" cy="1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work\Desktop\фрегат 3.jpg"/>
          <p:cNvPicPr/>
          <p:nvPr/>
        </p:nvPicPr>
        <p:blipFill>
          <a:blip r:embed="rId6"/>
          <a:srcRect l="45322" t="31434" r="39017" b="2539"/>
          <a:stretch>
            <a:fillRect/>
          </a:stretch>
        </p:blipFill>
        <p:spPr bwMode="auto">
          <a:xfrm>
            <a:off x="7072330" y="2500306"/>
            <a:ext cx="171448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work\Desktop\фрегат 4.jpg"/>
          <p:cNvPicPr/>
          <p:nvPr/>
        </p:nvPicPr>
        <p:blipFill>
          <a:blip r:embed="rId7" cstate="print"/>
          <a:srcRect l="52530" t="55331" r="34074"/>
          <a:stretch>
            <a:fillRect/>
          </a:stretch>
        </p:blipFill>
        <p:spPr bwMode="auto">
          <a:xfrm>
            <a:off x="8143900" y="428604"/>
            <a:ext cx="796125" cy="1932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work\Desktop\фрегат 6.jpg"/>
          <p:cNvPicPr/>
          <p:nvPr/>
        </p:nvPicPr>
        <p:blipFill>
          <a:blip r:embed="rId8" cstate="print"/>
          <a:srcRect l="44507" t="63603" r="29919"/>
          <a:stretch>
            <a:fillRect/>
          </a:stretch>
        </p:blipFill>
        <p:spPr bwMode="auto">
          <a:xfrm>
            <a:off x="1214414" y="1500174"/>
            <a:ext cx="1519666" cy="157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D687718-002A-4A07-BAF1-4E3B1A4EE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68"/>
            <a:ext cx="9151378" cy="68720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4D6E777-D754-46AC-84AE-D1F26DF36B71}"/>
              </a:ext>
            </a:extLst>
          </p:cNvPr>
          <p:cNvSpPr txBox="1"/>
          <p:nvPr/>
        </p:nvSpPr>
        <p:spPr>
          <a:xfrm>
            <a:off x="2143108" y="4214819"/>
            <a:ext cx="32861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CB67162A-4873-41FD-81EA-065C5F983C22}"/>
              </a:ext>
            </a:extLst>
          </p:cNvPr>
          <p:cNvSpPr txBox="1"/>
          <p:nvPr/>
        </p:nvSpPr>
        <p:spPr>
          <a:xfrm>
            <a:off x="1857356" y="0"/>
            <a:ext cx="707236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Папушев</a:t>
            </a:r>
            <a:endParaRPr lang="ru-RU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Павел Борисович, </a:t>
            </a:r>
          </a:p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выпуск 1980г., группа  ЭА-416, </a:t>
            </a:r>
          </a:p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Вошел в число  лучших бардов  Екатеринбурга!</a:t>
            </a:r>
          </a:p>
          <a:p>
            <a:pPr algn="ctr"/>
            <a:endParaRPr lang="ru-RU" sz="2400" b="1" i="1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dirty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work\Desktop\downlo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2786058"/>
            <a:ext cx="3177793" cy="2990864"/>
          </a:xfrm>
          <a:prstGeom prst="rect">
            <a:avLst/>
          </a:prstGeom>
          <a:noFill/>
        </p:spPr>
      </p:pic>
      <p:pic>
        <p:nvPicPr>
          <p:cNvPr id="9" name="Рисунок 8" descr="C:\Users\work\Desktop\фестиваль2008-070-768x512.jpg"/>
          <p:cNvPicPr/>
          <p:nvPr/>
        </p:nvPicPr>
        <p:blipFill>
          <a:blip r:embed="rId4"/>
          <a:srcRect l="8250" r="69090" b="57451"/>
          <a:stretch>
            <a:fillRect/>
          </a:stretch>
        </p:blipFill>
        <p:spPr bwMode="auto">
          <a:xfrm>
            <a:off x="5715008" y="1643050"/>
            <a:ext cx="294315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8225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D687718-002A-4A07-BAF1-4E3B1A4EE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68"/>
            <a:ext cx="9151378" cy="68720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4D6E777-D754-46AC-84AE-D1F26DF36B71}"/>
              </a:ext>
            </a:extLst>
          </p:cNvPr>
          <p:cNvSpPr txBox="1"/>
          <p:nvPr/>
        </p:nvSpPr>
        <p:spPr>
          <a:xfrm>
            <a:off x="2143108" y="4214819"/>
            <a:ext cx="32861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CB67162A-4873-41FD-81EA-065C5F983C22}"/>
              </a:ext>
            </a:extLst>
          </p:cNvPr>
          <p:cNvSpPr txBox="1"/>
          <p:nvPr/>
        </p:nvSpPr>
        <p:spPr>
          <a:xfrm>
            <a:off x="1857356" y="0"/>
            <a:ext cx="707236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Игорь </a:t>
            </a:r>
            <a:r>
              <a:rPr lang="ru-RU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Битюцкий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 выпуск 1986г. группа ГЭМ-426.</a:t>
            </a:r>
          </a:p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Закончил Екатеринбургский театральный институт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Российский государственный «Театр на Покровке под руководством Сергея </a:t>
            </a:r>
            <a:r>
              <a:rPr lang="ru-RU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Арцибашева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г.Москва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ул. Покровка, д. 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endParaRPr lang="ru-RU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Актер, 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работ   в кино.</a:t>
            </a:r>
          </a:p>
          <a:p>
            <a:pPr algn="ctr"/>
            <a:endParaRPr lang="ru-RU" b="1" i="1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dirty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work\Desktop\игорь битюцкий.jpg"/>
          <p:cNvPicPr>
            <a:picLocks noChangeAspect="1" noChangeArrowheads="1"/>
          </p:cNvPicPr>
          <p:nvPr/>
        </p:nvPicPr>
        <p:blipFill>
          <a:blip r:embed="rId3"/>
          <a:srcRect l="34693" t="20471" r="33959" b="6873"/>
          <a:stretch>
            <a:fillRect/>
          </a:stretch>
        </p:blipFill>
        <p:spPr bwMode="auto">
          <a:xfrm>
            <a:off x="285720" y="1285860"/>
            <a:ext cx="2952127" cy="4551196"/>
          </a:xfrm>
          <a:prstGeom prst="rect">
            <a:avLst/>
          </a:prstGeom>
          <a:noFill/>
        </p:spPr>
      </p:pic>
      <p:pic>
        <p:nvPicPr>
          <p:cNvPr id="1027" name="Picture 3" descr="C:\Users\work\Desktop\pv_66778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2071678"/>
            <a:ext cx="3010455" cy="2257841"/>
          </a:xfrm>
          <a:prstGeom prst="rect">
            <a:avLst/>
          </a:prstGeom>
          <a:noFill/>
        </p:spPr>
      </p:pic>
      <p:pic>
        <p:nvPicPr>
          <p:cNvPr id="1028" name="Picture 4" descr="C:\Users\work\Desktop\pv_66778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44" y="4572008"/>
            <a:ext cx="2571768" cy="1928825"/>
          </a:xfrm>
          <a:prstGeom prst="rect">
            <a:avLst/>
          </a:prstGeom>
          <a:noFill/>
        </p:spPr>
      </p:pic>
      <p:pic>
        <p:nvPicPr>
          <p:cNvPr id="2" name="Picture 2" descr="C:\Users\work\Desktop\pv_81146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29454" y="4714884"/>
            <a:ext cx="1905000" cy="1428750"/>
          </a:xfrm>
          <a:prstGeom prst="rect">
            <a:avLst/>
          </a:prstGeom>
          <a:noFill/>
        </p:spPr>
      </p:pic>
      <p:pic>
        <p:nvPicPr>
          <p:cNvPr id="3" name="Picture 3" descr="C:\Users\work\Desktop\1941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43768" y="2071678"/>
            <a:ext cx="1428750" cy="2000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8225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D687718-002A-4A07-BAF1-4E3B1A4EE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378" cy="68720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4D6E777-D754-46AC-84AE-D1F26DF36B71}"/>
              </a:ext>
            </a:extLst>
          </p:cNvPr>
          <p:cNvSpPr txBox="1"/>
          <p:nvPr/>
        </p:nvSpPr>
        <p:spPr>
          <a:xfrm>
            <a:off x="2143108" y="4214819"/>
            <a:ext cx="32861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CB67162A-4873-41FD-81EA-065C5F983C22}"/>
              </a:ext>
            </a:extLst>
          </p:cNvPr>
          <p:cNvSpPr txBox="1"/>
          <p:nvPr/>
        </p:nvSpPr>
        <p:spPr>
          <a:xfrm>
            <a:off x="1857356" y="0"/>
            <a:ext cx="7072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Владимир Скачков,  выпуск 1986г. группа МТ-427</a:t>
            </a:r>
          </a:p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Писатель-фантаст, выпустил-7 книг.  К.х.н.,  14.06.2023г.</a:t>
            </a:r>
          </a:p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b="1" i="1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dirty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work\Desktop\89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3214686"/>
            <a:ext cx="2540000" cy="3492500"/>
          </a:xfrm>
          <a:prstGeom prst="rect">
            <a:avLst/>
          </a:prstGeom>
          <a:noFill/>
        </p:spPr>
      </p:pic>
      <p:pic>
        <p:nvPicPr>
          <p:cNvPr id="11" name="Рисунок 10" descr="C:\Users\work\Desktop\скачков.jpg"/>
          <p:cNvPicPr/>
          <p:nvPr/>
        </p:nvPicPr>
        <p:blipFill>
          <a:blip r:embed="rId4"/>
          <a:srcRect l="82028" t="47835" r="3994" b="43928"/>
          <a:stretch>
            <a:fillRect/>
          </a:stretch>
        </p:blipFill>
        <p:spPr bwMode="auto">
          <a:xfrm rot="5400000">
            <a:off x="2428860" y="1000108"/>
            <a:ext cx="1857388" cy="17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work\AppData\Local\Temp\Rar$DIa0.533\IMG_2797.JPG"/>
          <p:cNvPicPr/>
          <p:nvPr/>
        </p:nvPicPr>
        <p:blipFill>
          <a:blip r:embed="rId5"/>
          <a:srcRect l="10775" t="7768" r="26881" b="5679"/>
          <a:stretch>
            <a:fillRect/>
          </a:stretch>
        </p:blipFill>
        <p:spPr bwMode="auto">
          <a:xfrm>
            <a:off x="5286380" y="3434486"/>
            <a:ext cx="3697071" cy="342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work\AppData\Local\Temp\Rar$DIa0.517\IMG_2796.jpg"/>
          <p:cNvPicPr/>
          <p:nvPr/>
        </p:nvPicPr>
        <p:blipFill>
          <a:blip r:embed="rId6"/>
          <a:srcRect l="16802" t="12015" r="21218" b="13678"/>
          <a:stretch>
            <a:fillRect/>
          </a:stretch>
        </p:blipFill>
        <p:spPr bwMode="auto">
          <a:xfrm>
            <a:off x="5000628" y="714356"/>
            <a:ext cx="3325251" cy="2714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8225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D687718-002A-4A07-BAF1-4E3B1A4EE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378" y="0"/>
            <a:ext cx="9151378" cy="707937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A65702A8-FD14-4B35-8355-10424CB7D4CF}"/>
              </a:ext>
            </a:extLst>
          </p:cNvPr>
          <p:cNvSpPr/>
          <p:nvPr/>
        </p:nvSpPr>
        <p:spPr>
          <a:xfrm>
            <a:off x="2519299" y="1669549"/>
            <a:ext cx="1855695" cy="3711390"/>
          </a:xfrm>
          <a:prstGeom prst="rect">
            <a:avLst/>
          </a:prstGeom>
          <a:solidFill>
            <a:srgbClr val="B6C6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D1F9688-04F4-45BD-AF98-E842F9DA2038}"/>
              </a:ext>
            </a:extLst>
          </p:cNvPr>
          <p:cNvSpPr/>
          <p:nvPr/>
        </p:nvSpPr>
        <p:spPr>
          <a:xfrm flipV="1">
            <a:off x="5643570" y="6857999"/>
            <a:ext cx="71438" cy="45719"/>
          </a:xfrm>
          <a:prstGeom prst="rect">
            <a:avLst/>
          </a:prstGeom>
          <a:solidFill>
            <a:srgbClr val="B6C6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4D6E777-D754-46AC-84AE-D1F26DF36B71}"/>
              </a:ext>
            </a:extLst>
          </p:cNvPr>
          <p:cNvSpPr txBox="1"/>
          <p:nvPr/>
        </p:nvSpPr>
        <p:spPr>
          <a:xfrm>
            <a:off x="4429124" y="928670"/>
            <a:ext cx="4714876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       Режиссер</a:t>
            </a:r>
            <a:r>
              <a:rPr lang="ru-RU" sz="1600" dirty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, педагог актерского мастерства и сценических дисциплин. Постановщик театрализованных показов, </a:t>
            </a:r>
            <a:r>
              <a:rPr lang="ru-RU" sz="1600" dirty="0" err="1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fashion-перфомансов</a:t>
            </a:r>
            <a:r>
              <a:rPr lang="ru-RU" sz="1600" dirty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smtClean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r>
              <a:rPr lang="ru-RU" sz="1600" dirty="0" smtClean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        Организатор </a:t>
            </a:r>
            <a:r>
              <a:rPr lang="ru-RU" sz="1600" dirty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мероприятий индустрии моды в России и Европе. </a:t>
            </a:r>
          </a:p>
          <a:p>
            <a:r>
              <a:rPr lang="ru-RU" sz="1600" b="1" dirty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«Лучший </a:t>
            </a:r>
            <a:r>
              <a:rPr lang="ru-RU" sz="1600" dirty="0" smtClean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режиссер  </a:t>
            </a:r>
            <a:r>
              <a:rPr lang="ru-RU" sz="1600" dirty="0" err="1" smtClean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креативных</a:t>
            </a:r>
            <a:r>
              <a:rPr lang="ru-RU" sz="1600" dirty="0" smtClean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 шоу»,2020г.,</a:t>
            </a:r>
          </a:p>
          <a:p>
            <a:r>
              <a:rPr lang="ru-RU" sz="1600" dirty="0" smtClean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Санкт-Петербург. </a:t>
            </a:r>
            <a:endParaRPr lang="ru-RU" sz="1600" dirty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Лучший </a:t>
            </a:r>
            <a:r>
              <a:rPr lang="ru-RU" sz="1600" dirty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специалист в области сценических </a:t>
            </a:r>
            <a:r>
              <a:rPr lang="ru-RU" sz="1600" dirty="0" smtClean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искусств»,  2021г. Москва.</a:t>
            </a:r>
          </a:p>
          <a:p>
            <a:r>
              <a:rPr lang="ru-RU" sz="1600" dirty="0" smtClean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smtClean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Лучший</a:t>
            </a:r>
            <a:r>
              <a:rPr lang="ru-RU" sz="1600" dirty="0" smtClean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 режиссер детских проектов», 2021г., </a:t>
            </a:r>
          </a:p>
          <a:p>
            <a:r>
              <a:rPr lang="ru-RU" sz="1600" dirty="0" smtClean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г. Сочи.</a:t>
            </a:r>
          </a:p>
          <a:p>
            <a:r>
              <a:rPr lang="ru-RU" sz="1600" dirty="0" smtClean="0">
                <a:solidFill>
                  <a:srgbClr val="002060"/>
                </a:solidFill>
              </a:rPr>
              <a:t>         Ежегодная  Всероссийская Правительственная премия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«Лучшие из Лучших РФ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»,2022г</a:t>
            </a:r>
            <a:r>
              <a:rPr lang="ru-RU" sz="1600" dirty="0" smtClean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., Саратов в направлении «Выдающийся </a:t>
            </a:r>
            <a:r>
              <a:rPr lang="ru-RU" sz="1600" smtClean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наставник».</a:t>
            </a:r>
            <a:endParaRPr lang="ru-RU" sz="1600" dirty="0" smtClean="0">
              <a:solidFill>
                <a:srgbClr val="28195A"/>
              </a:solidFill>
              <a:latin typeface="Impact" panose="020B0806030902050204" pitchFamily="34" charset="0"/>
            </a:endParaRPr>
          </a:p>
          <a:p>
            <a:r>
              <a:rPr lang="ru-RU" sz="1600" dirty="0" smtClean="0">
                <a:solidFill>
                  <a:srgbClr val="28195A"/>
                </a:solidFill>
                <a:latin typeface="Impact" panose="020B0806030902050204" pitchFamily="34" charset="0"/>
              </a:rPr>
              <a:t>Благодарственное письмо Государственной Думы РФ.</a:t>
            </a:r>
          </a:p>
          <a:p>
            <a:r>
              <a:rPr lang="ru-RU" sz="1600" dirty="0" smtClean="0">
                <a:solidFill>
                  <a:srgbClr val="28195A"/>
                </a:solidFill>
                <a:latin typeface="Impact" panose="020B0806030902050204" pitchFamily="34" charset="0"/>
              </a:rPr>
              <a:t>Благодарственное письмо  Министерства обороны  РФ.</a:t>
            </a:r>
          </a:p>
          <a:p>
            <a:r>
              <a:rPr lang="ru-RU" sz="1600" dirty="0" smtClean="0">
                <a:solidFill>
                  <a:srgbClr val="28195A"/>
                </a:solidFill>
                <a:latin typeface="Impact" panose="020B0806030902050204" pitchFamily="34" charset="0"/>
              </a:rPr>
              <a:t>Благодарственное письмо  от Президента  культурной ассоциации Италии –</a:t>
            </a:r>
            <a:r>
              <a:rPr lang="ru-RU" sz="1600" dirty="0" err="1" smtClean="0">
                <a:solidFill>
                  <a:srgbClr val="28195A"/>
                </a:solidFill>
                <a:latin typeface="Impact" panose="020B0806030902050204" pitchFamily="34" charset="0"/>
              </a:rPr>
              <a:t>Кристиана</a:t>
            </a:r>
            <a:r>
              <a:rPr lang="ru-RU" sz="1600" dirty="0" smtClean="0">
                <a:solidFill>
                  <a:srgbClr val="28195A"/>
                </a:solidFill>
                <a:latin typeface="Impact" panose="020B0806030902050204" pitchFamily="34" charset="0"/>
              </a:rPr>
              <a:t>  </a:t>
            </a:r>
            <a:r>
              <a:rPr lang="ru-RU" sz="1600" dirty="0" err="1" smtClean="0">
                <a:solidFill>
                  <a:srgbClr val="28195A"/>
                </a:solidFill>
                <a:latin typeface="Impact" panose="020B0806030902050204" pitchFamily="34" charset="0"/>
              </a:rPr>
              <a:t>Карточети</a:t>
            </a:r>
            <a:r>
              <a:rPr lang="ru-RU" sz="1600" dirty="0" smtClean="0">
                <a:solidFill>
                  <a:srgbClr val="28195A"/>
                </a:solidFill>
                <a:latin typeface="Impact" panose="020B0806030902050204" pitchFamily="34" charset="0"/>
              </a:rPr>
              <a:t>.</a:t>
            </a:r>
            <a:endParaRPr lang="ru-RU" sz="1600" dirty="0">
              <a:solidFill>
                <a:srgbClr val="28195A"/>
              </a:solidFill>
              <a:latin typeface="Impact" panose="020B0806030902050204" pitchFamily="34" charset="0"/>
            </a:endParaRPr>
          </a:p>
          <a:p>
            <a:r>
              <a:rPr lang="ru-RU" sz="1600" dirty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Работал со звёздами мира моды, театра, </a:t>
            </a:r>
            <a:r>
              <a:rPr lang="ru-RU" sz="1600" dirty="0" smtClean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эстрады, в т.ч.  с  </a:t>
            </a:r>
            <a:r>
              <a:rPr lang="ru-RU" sz="1600" dirty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Дженифер </a:t>
            </a:r>
            <a:r>
              <a:rPr lang="ru-RU" sz="1600" dirty="0" err="1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Лопез</a:t>
            </a:r>
            <a:r>
              <a:rPr lang="ru-RU" sz="1600" dirty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sz="2400" dirty="0">
              <a:solidFill>
                <a:srgbClr val="28195A"/>
              </a:solidFill>
              <a:latin typeface="Impact" panose="020B080603090205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B67162A-4873-41FD-81EA-065C5F983C22}"/>
              </a:ext>
            </a:extLst>
          </p:cNvPr>
          <p:cNvSpPr txBox="1"/>
          <p:nvPr/>
        </p:nvSpPr>
        <p:spPr>
          <a:xfrm>
            <a:off x="2528774" y="0"/>
            <a:ext cx="591473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Александр Геннадьевич </a:t>
            </a:r>
            <a:r>
              <a:rPr lang="ru-RU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Селивонец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выпуск  2010г.</a:t>
            </a: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группа М-323.</a:t>
            </a:r>
            <a:endParaRPr lang="ru-RU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33333"/>
          <a:stretch>
            <a:fillRect/>
          </a:stretch>
        </p:blipFill>
        <p:spPr bwMode="auto">
          <a:xfrm>
            <a:off x="0" y="4643446"/>
            <a:ext cx="2500330" cy="238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work\Desktop\cklYl2p5B_M.jpg"/>
          <p:cNvPicPr>
            <a:picLocks noChangeAspect="1" noChangeArrowheads="1"/>
          </p:cNvPicPr>
          <p:nvPr/>
        </p:nvPicPr>
        <p:blipFill>
          <a:blip r:embed="rId4" cstate="print"/>
          <a:srcRect l="5587" t="11363" r="6817" b="6817"/>
          <a:stretch>
            <a:fillRect/>
          </a:stretch>
        </p:blipFill>
        <p:spPr bwMode="auto">
          <a:xfrm>
            <a:off x="714348" y="1000108"/>
            <a:ext cx="3571900" cy="3336348"/>
          </a:xfrm>
          <a:prstGeom prst="rect">
            <a:avLst/>
          </a:prstGeom>
          <a:noFill/>
        </p:spPr>
      </p:pic>
      <p:pic>
        <p:nvPicPr>
          <p:cNvPr id="1027" name="Picture 3" descr="C:\Users\work\Desktop\GbT4LuEGKX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57422" y="4357694"/>
            <a:ext cx="2036756" cy="29430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6247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sz="quarter" idx="1"/>
          </p:nvPr>
        </p:nvGraphicFramePr>
        <p:xfrm>
          <a:off x="914400" y="1447800"/>
          <a:ext cx="77724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240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D687718-002A-4A07-BAF1-4E3B1A4EE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4068"/>
            <a:ext cx="9151378" cy="687206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27496" t="22290" r="46536" b="8217"/>
          <a:stretch>
            <a:fillRect/>
          </a:stretch>
        </p:blipFill>
        <p:spPr bwMode="auto">
          <a:xfrm>
            <a:off x="2214546" y="857232"/>
            <a:ext cx="2016451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000232" y="142852"/>
            <a:ext cx="69294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Анастасия Семина, выпуск 2011, группа 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PR-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411, руководитель студии хореографии  в колледже.</a:t>
            </a:r>
            <a:endParaRPr lang="ru-RU" sz="2400" b="1" i="1" dirty="0">
              <a:solidFill>
                <a:srgbClr val="0070C0"/>
              </a:solidFill>
            </a:endParaRPr>
          </a:p>
        </p:txBody>
      </p:sp>
      <p:pic>
        <p:nvPicPr>
          <p:cNvPr id="8" name="Рисунок 7" descr="01092016-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928670"/>
            <a:ext cx="171451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1\Desktop\u9PXsxuqyAk.jpg"/>
          <p:cNvPicPr/>
          <p:nvPr/>
        </p:nvPicPr>
        <p:blipFill>
          <a:blip r:embed="rId5"/>
          <a:srcRect b="17095"/>
          <a:stretch>
            <a:fillRect/>
          </a:stretch>
        </p:blipFill>
        <p:spPr bwMode="auto">
          <a:xfrm>
            <a:off x="6286512" y="928670"/>
            <a:ext cx="247650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42844" y="4214818"/>
          <a:ext cx="8858312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8312"/>
              </a:tblGrid>
              <a:tr h="2643182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u="none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</a:t>
                      </a:r>
                      <a:r>
                        <a:rPr kumimoji="0" lang="ru-RU" sz="1400" b="1" u="none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Основатель и педагог-хореограф </a:t>
                      </a:r>
                      <a:r>
                        <a:rPr kumimoji="0" lang="ru-RU" sz="1400" b="0" u="none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студенческой команды </a:t>
                      </a:r>
                      <a:r>
                        <a:rPr kumimoji="0" lang="ru-RU" sz="1400" b="1" u="none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колледжа им. И.И</a:t>
                      </a:r>
                      <a:r>
                        <a:rPr kumimoji="0" lang="ru-RU" sz="1400" b="1" u="none" kern="12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u="none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Ползунова  </a:t>
                      </a:r>
                      <a:r>
                        <a:rPr kumimoji="0" lang="ru-RU" sz="1400" b="0" u="none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 «</a:t>
                      </a:r>
                      <a:r>
                        <a:rPr kumimoji="0" lang="en-US" sz="1400" b="1" u="none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Euphoria</a:t>
                      </a:r>
                      <a:r>
                        <a:rPr kumimoji="0" lang="ru-RU" sz="1400" b="1" u="none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 </a:t>
                      </a:r>
                      <a:r>
                        <a:rPr kumimoji="0" lang="ru-RU" sz="1400" b="0" u="none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 2008 до 2011г.</a:t>
                      </a:r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0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0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Хореограф школы уличного танца «</a:t>
                      </a:r>
                      <a:r>
                        <a:rPr kumimoji="0" lang="en-US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DA BOOM</a:t>
                      </a:r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 </a:t>
                      </a:r>
                      <a:r>
                        <a:rPr kumimoji="0" lang="ru-RU" sz="1400" b="0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 2012г. по 2017г. , участник одной из лучших команд Урала, команды </a:t>
                      </a:r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</a:t>
                      </a:r>
                      <a:r>
                        <a:rPr kumimoji="0" lang="en-US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DA BOOM</a:t>
                      </a:r>
                      <a:r>
                        <a:rPr kumimoji="0" lang="ru-RU" sz="1400" b="0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  с 2012г., которые представляли Россию на чемпионате мира </a:t>
                      </a:r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«HHI WORLD» </a:t>
                      </a:r>
                      <a:r>
                        <a:rPr kumimoji="0" lang="ru-RU" sz="1400" b="1" kern="12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Las</a:t>
                      </a:r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kern="12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Vegas</a:t>
                      </a:r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(США). </a:t>
                      </a:r>
                      <a:r>
                        <a:rPr kumimoji="0" lang="ru-RU" sz="1400" b="0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9.08.12.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      О</a:t>
                      </a:r>
                      <a:r>
                        <a:rPr kumimoji="0" lang="ru-RU" sz="1400" b="0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снователь, педагог – хореограф студенческой команды «</a:t>
                      </a:r>
                      <a:r>
                        <a:rPr kumimoji="0" lang="en-US" sz="1400" b="1" kern="12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WHATzzUP</a:t>
                      </a:r>
                      <a:r>
                        <a:rPr kumimoji="0" lang="en-US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CREW</a:t>
                      </a:r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 в </a:t>
                      </a:r>
                      <a:r>
                        <a:rPr kumimoji="0" lang="ru-RU" sz="1400" b="1" kern="12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УрГЭУ</a:t>
                      </a:r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СИНХ </a:t>
                      </a:r>
                      <a:r>
                        <a:rPr kumimoji="0" lang="ru-RU" sz="1400" b="0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 2012г. по 2015г., которые так же являются призерами и участниками  многих чемпионатов.</a:t>
                      </a:r>
                    </a:p>
                    <a:p>
                      <a:pPr lvl="1"/>
                      <a:r>
                        <a:rPr kumimoji="0" lang="ru-RU" sz="1400" b="0" kern="12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</a:t>
                      </a:r>
                      <a:r>
                        <a:rPr kumimoji="0" lang="ru-RU" sz="1400" b="1" kern="12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Победитель, призер и  у</a:t>
                      </a:r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частник </a:t>
                      </a:r>
                      <a:r>
                        <a:rPr kumimoji="0" lang="ru-RU" sz="1400" b="0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многочисленных международных фестивалей, чемпионатов и  крупнейших Российских и заграничных </a:t>
                      </a:r>
                      <a:r>
                        <a:rPr kumimoji="0" lang="ru-RU" sz="1400" b="0" kern="12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баттлов</a:t>
                      </a:r>
                      <a:r>
                        <a:rPr kumimoji="0" lang="ru-RU" sz="1400" b="0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таких как  </a:t>
                      </a:r>
                      <a:r>
                        <a:rPr kumimoji="0" lang="en-US" sz="1400" b="1" kern="12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Juste</a:t>
                      </a:r>
                      <a:r>
                        <a:rPr kumimoji="0" lang="en-US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kern="12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Debout</a:t>
                      </a:r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Paris</a:t>
                      </a:r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2016), </a:t>
                      </a:r>
                      <a:r>
                        <a:rPr kumimoji="0" lang="en-US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 Love this Dance</a:t>
                      </a:r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Paris</a:t>
                      </a:r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2015), </a:t>
                      </a:r>
                      <a:r>
                        <a:rPr kumimoji="0" lang="en-US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HHI World</a:t>
                      </a:r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2012 (</a:t>
                      </a:r>
                      <a:r>
                        <a:rPr kumimoji="0" lang="en-US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Las Vegas</a:t>
                      </a:r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), </a:t>
                      </a:r>
                      <a:r>
                        <a:rPr kumimoji="0" lang="en-US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HHI Russia</a:t>
                      </a:r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2013-14  (Москва) , </a:t>
                      </a:r>
                      <a:r>
                        <a:rPr kumimoji="0" lang="en-US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Respect my Talent</a:t>
                      </a:r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2015  (Санкт- Петербург), </a:t>
                      </a:r>
                      <a:r>
                        <a:rPr kumimoji="0" lang="en-US" sz="1400" b="1" kern="12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Teamka</a:t>
                      </a:r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2014 (Москва), </a:t>
                      </a:r>
                      <a:r>
                        <a:rPr kumimoji="0" lang="en-US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ENERGY</a:t>
                      </a:r>
                      <a:r>
                        <a:rPr kumimoji="0" lang="ru-RU" sz="1400" b="1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2009-2018 (Челябинск) и др.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Судья</a:t>
                      </a:r>
                      <a:r>
                        <a:rPr kumimoji="0" lang="ru-RU" sz="1400" b="0" kern="12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0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городских и областных фестивалей и чемпионатов в стиле </a:t>
                      </a:r>
                      <a:r>
                        <a:rPr kumimoji="0" lang="ru-RU" sz="1400" b="0" kern="12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hip</a:t>
                      </a:r>
                      <a:r>
                        <a:rPr kumimoji="0" lang="ru-RU" sz="1400" b="0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0" kern="12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hop</a:t>
                      </a:r>
                      <a:r>
                        <a:rPr kumimoji="0" lang="ru-RU" sz="1400" b="0" kern="12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  <a:p>
                      <a:pPr lvl="1"/>
                      <a:endParaRPr lang="ru-RU" sz="1400" b="0" u="none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D687718-002A-4A07-BAF1-4E3B1A4EE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7034"/>
            <a:ext cx="9151378" cy="687206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86380" y="1428736"/>
            <a:ext cx="385762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-Лауреат 2й степени на фестивале "Студенческая весна«-2014  (оригинальный  жанр) "Штопальная игла».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-Съёмки  в сериале "Уральский Ералаш",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-Съемки  в рекламе: "Своя компания","Омский бекон", "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Pressfotoproduction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".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-Фильм о колледже. "Дом на набережной Исети",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клип музыкальной группы "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Putrick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Kash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Лауреат 3й степени на конкурсе чтецких работ- 2015. А.П.Чехов "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Розовый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чулок»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-Победитель конкурса чтецких работ в УГК им.И.И.Ползунова-2014. В.Маяковский "Я счастлив«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-Участие в спектаклях : А.Вампилов "Старший сын"(роль: Нина), Шварц "Снежная королева" (роль: Герда), "Золотой цыплёнок" (роль: Цыплёнок)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Участие в 8м международном конкурсе чтецких работ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им.А.П.Чехова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 Мелихово, Москва.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85728"/>
            <a:ext cx="64294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Наталья </a:t>
            </a:r>
            <a:r>
              <a:rPr lang="ru-RU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Чурманова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выпуск2014г.,</a:t>
            </a: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Группа 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-418. </a:t>
            </a: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артист драматического театра и кино.</a:t>
            </a:r>
            <a:endParaRPr lang="ru-RU" sz="2400" b="1" i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work\Desktop\downlo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3786190"/>
            <a:ext cx="2952758" cy="2968299"/>
          </a:xfrm>
          <a:prstGeom prst="rect">
            <a:avLst/>
          </a:prstGeom>
          <a:noFill/>
        </p:spPr>
      </p:pic>
      <p:pic>
        <p:nvPicPr>
          <p:cNvPr id="1027" name="Picture 3" descr="C:\Users\work\Desktop\imag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1714488"/>
            <a:ext cx="3372885" cy="1870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D687718-002A-4A07-BAF1-4E3B1A4EE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7034"/>
            <a:ext cx="9151378" cy="687206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A65702A8-FD14-4B35-8355-10424CB7D4CF}"/>
              </a:ext>
            </a:extLst>
          </p:cNvPr>
          <p:cNvSpPr/>
          <p:nvPr/>
        </p:nvSpPr>
        <p:spPr>
          <a:xfrm>
            <a:off x="2519299" y="1669549"/>
            <a:ext cx="1855695" cy="2616707"/>
          </a:xfrm>
          <a:prstGeom prst="rect">
            <a:avLst/>
          </a:prstGeom>
          <a:solidFill>
            <a:srgbClr val="B6C6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D1F9688-04F4-45BD-AF98-E842F9DA2038}"/>
              </a:ext>
            </a:extLst>
          </p:cNvPr>
          <p:cNvSpPr/>
          <p:nvPr/>
        </p:nvSpPr>
        <p:spPr>
          <a:xfrm>
            <a:off x="5357818" y="1214422"/>
            <a:ext cx="3038822" cy="5357850"/>
          </a:xfrm>
          <a:prstGeom prst="rect">
            <a:avLst/>
          </a:prstGeom>
          <a:solidFill>
            <a:srgbClr val="B6C6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Флора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Бичахчян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— певица, артистка, автор песен и лауреат многочисленных всероссийских и международных музыкальных конкурсов и фестивалей.</a:t>
            </a:r>
            <a:b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Участница шоу «Ну-ка, все вместе» на телеканале «Россия -1» 1 и 2 сезонов.</a:t>
            </a:r>
            <a:b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Участница шоу «Голос 10» на первом накале , команда Димы Билана.</a:t>
            </a:r>
            <a:b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В 2020 выступала в качестве музыкального гостя с певицей </a:t>
            </a:r>
            <a:r>
              <a:rPr lang="ru-RU" sz="1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Манижей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b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Выступление с </a:t>
            </a:r>
            <a:r>
              <a:rPr lang="ru-RU" sz="1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Манижей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ее сольном концерте в Крокус Сити Холл.</a:t>
            </a:r>
            <a:b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Выпускница МГИК (московский государственный институт культуры) кафедры эстрадно-джазового (зав.кафедры Лариса Долина</a:t>
            </a:r>
            <a:endParaRPr lang="ru-RU" sz="1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B67162A-4873-41FD-81EA-065C5F983C22}"/>
              </a:ext>
            </a:extLst>
          </p:cNvPr>
          <p:cNvSpPr txBox="1"/>
          <p:nvPr/>
        </p:nvSpPr>
        <p:spPr>
          <a:xfrm>
            <a:off x="2528774" y="373110"/>
            <a:ext cx="5914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Флора </a:t>
            </a:r>
            <a:r>
              <a:rPr lang="ru-RU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Бичяхчян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выпуск 2016г.</a:t>
            </a: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Группа 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PR-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426</a:t>
            </a:r>
            <a:endParaRPr lang="ru-RU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C0DD643-91E7-4808-87E6-DA5A0041F2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92" t="18852" r="20962" b="8453"/>
          <a:stretch/>
        </p:blipFill>
        <p:spPr>
          <a:xfrm>
            <a:off x="2000232" y="857232"/>
            <a:ext cx="2451195" cy="3508806"/>
          </a:xfrm>
          <a:prstGeom prst="rect">
            <a:avLst/>
          </a:prstGeom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0"/>
            <a:ext cx="67358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oel="http://schemas.microsoft.com/office/2019/extlst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000232" y="4357694"/>
            <a:ext cx="2428892" cy="23071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95851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D687718-002A-4A07-BAF1-4E3B1A4EE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1378" cy="687206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A65702A8-FD14-4B35-8355-10424CB7D4CF}"/>
              </a:ext>
            </a:extLst>
          </p:cNvPr>
          <p:cNvSpPr/>
          <p:nvPr/>
        </p:nvSpPr>
        <p:spPr>
          <a:xfrm>
            <a:off x="2519299" y="1669549"/>
            <a:ext cx="1855695" cy="3711390"/>
          </a:xfrm>
          <a:prstGeom prst="rect">
            <a:avLst/>
          </a:prstGeom>
          <a:solidFill>
            <a:srgbClr val="B6C6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D1F9688-04F4-45BD-AF98-E842F9DA2038}"/>
              </a:ext>
            </a:extLst>
          </p:cNvPr>
          <p:cNvSpPr/>
          <p:nvPr/>
        </p:nvSpPr>
        <p:spPr>
          <a:xfrm>
            <a:off x="5395218" y="1662515"/>
            <a:ext cx="3038822" cy="3480997"/>
          </a:xfrm>
          <a:prstGeom prst="rect">
            <a:avLst/>
          </a:prstGeom>
          <a:solidFill>
            <a:srgbClr val="B6C6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B67162A-4873-41FD-81EA-065C5F983C22}"/>
              </a:ext>
            </a:extLst>
          </p:cNvPr>
          <p:cNvSpPr txBox="1"/>
          <p:nvPr/>
        </p:nvSpPr>
        <p:spPr>
          <a:xfrm>
            <a:off x="2528774" y="0"/>
            <a:ext cx="661522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Юля Игнатова, выпуск 2016г., ПС</a:t>
            </a:r>
            <a:r>
              <a:rPr lang="en-US" sz="1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306, Мисс УГК-215.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17 сентября 2016г.  Стала победительницей  регионального этапа  конкурса «Краса России -2016»! </a:t>
            </a:r>
          </a:p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Декабрь 2016г., Москва.  Получила номинацию «Мисс спорта» на ХХ</a:t>
            </a:r>
            <a:r>
              <a:rPr lang="en-US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национальном фестивале красоты  и талантов « Краса России -2016»</a:t>
            </a:r>
          </a:p>
          <a:p>
            <a:pPr algn="ctr"/>
            <a:endParaRPr lang="ru-RU" sz="2400" b="1" i="1" dirty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work\Desktop\111.png"/>
          <p:cNvPicPr>
            <a:picLocks noChangeAspect="1" noChangeArrowheads="1"/>
          </p:cNvPicPr>
          <p:nvPr/>
        </p:nvPicPr>
        <p:blipFill>
          <a:blip r:embed="rId3"/>
          <a:srcRect l="4559" t="3339" r="22492" b="24980"/>
          <a:stretch>
            <a:fillRect/>
          </a:stretch>
        </p:blipFill>
        <p:spPr bwMode="auto">
          <a:xfrm>
            <a:off x="1357290" y="1214422"/>
            <a:ext cx="3532934" cy="4857784"/>
          </a:xfrm>
          <a:prstGeom prst="rect">
            <a:avLst/>
          </a:prstGeom>
          <a:noFill/>
        </p:spPr>
      </p:pic>
      <p:pic>
        <p:nvPicPr>
          <p:cNvPr id="2" name="Picture 2" descr="C:\Users\work\Desktop\4eee614d7c95e3f07906ab3e8742e463d77b653a700a5e68d43b1ffc_4.jpg.800x612_q8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596" y="4000393"/>
            <a:ext cx="3929122" cy="2617778"/>
          </a:xfrm>
          <a:prstGeom prst="rect">
            <a:avLst/>
          </a:prstGeom>
          <a:noFill/>
        </p:spPr>
      </p:pic>
      <p:pic>
        <p:nvPicPr>
          <p:cNvPr id="1027" name="Picture 3" descr="C:\Users\work\Desktop\eaefa2dbc1a1119d22600a260cb6bf793992cc51c76b93dfd5fae93e_2.jpg.1024x0_q8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1166961"/>
            <a:ext cx="3857652" cy="25692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5851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D687718-002A-4A07-BAF1-4E3B1A4EE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4346" y="-7034"/>
            <a:ext cx="9151378" cy="686503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86000" y="1"/>
            <a:ext cx="6357966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Толмачева </a:t>
            </a:r>
          </a:p>
          <a:p>
            <a:pPr algn="ctr"/>
            <a:r>
              <a:rPr lang="ru-RU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Надежда Степановна, </a:t>
            </a:r>
          </a:p>
          <a:p>
            <a:pPr algn="ctr"/>
            <a:r>
              <a:rPr lang="ru-RU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выпуск-1941г., группа- ХИМ. </a:t>
            </a:r>
            <a:r>
              <a:rPr lang="ru-RU" sz="1600" b="1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(2511)</a:t>
            </a:r>
            <a:endParaRPr lang="ru-RU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Член  Союза  журналистов СССР с 1968г.          </a:t>
            </a:r>
          </a:p>
          <a:p>
            <a:pPr algn="ctr"/>
            <a:endParaRPr lang="ru-RU" sz="2400" b="1" i="1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work\Desktop\толмачева.jpg"/>
          <p:cNvPicPr>
            <a:picLocks noChangeAspect="1" noChangeArrowheads="1"/>
          </p:cNvPicPr>
          <p:nvPr/>
        </p:nvPicPr>
        <p:blipFill>
          <a:blip r:embed="rId3"/>
          <a:srcRect l="23091" t="1838" r="26652"/>
          <a:stretch>
            <a:fillRect/>
          </a:stretch>
        </p:blipFill>
        <p:spPr bwMode="auto">
          <a:xfrm>
            <a:off x="1785918" y="1214422"/>
            <a:ext cx="3714776" cy="5276048"/>
          </a:xfrm>
          <a:prstGeom prst="rect">
            <a:avLst/>
          </a:prstGeom>
          <a:noFill/>
        </p:spPr>
      </p:pic>
      <p:pic>
        <p:nvPicPr>
          <p:cNvPr id="1026" name="Picture 2" descr="C:\Users\work\Desktop\Nadezhda_Tolmacheva__Starshaya_sestr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15114" y="1214422"/>
            <a:ext cx="3079962" cy="5143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work\Desktop\IMG_20230307_124334_7.jpg"/>
          <p:cNvPicPr>
            <a:picLocks noChangeAspect="1" noChangeArrowheads="1"/>
          </p:cNvPicPr>
          <p:nvPr/>
        </p:nvPicPr>
        <p:blipFill>
          <a:blip r:embed="rId2"/>
          <a:srcRect l="4984" t="13084" r="6957" b="20560"/>
          <a:stretch>
            <a:fillRect/>
          </a:stretch>
        </p:blipFill>
        <p:spPr bwMode="auto">
          <a:xfrm>
            <a:off x="2285984" y="-25634"/>
            <a:ext cx="5389042" cy="67407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5851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D687718-002A-4A07-BAF1-4E3B1A4EE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2852"/>
            <a:ext cx="9151378" cy="687206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A65702A8-FD14-4B35-8355-10424CB7D4CF}"/>
              </a:ext>
            </a:extLst>
          </p:cNvPr>
          <p:cNvSpPr/>
          <p:nvPr/>
        </p:nvSpPr>
        <p:spPr>
          <a:xfrm>
            <a:off x="1000100" y="1000108"/>
            <a:ext cx="8143900" cy="5640216"/>
          </a:xfrm>
          <a:prstGeom prst="rect">
            <a:avLst/>
          </a:prstGeom>
          <a:solidFill>
            <a:srgbClr val="B6C6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4D6E777-D754-46AC-84AE-D1F26DF36B71}"/>
              </a:ext>
            </a:extLst>
          </p:cNvPr>
          <p:cNvSpPr txBox="1"/>
          <p:nvPr/>
        </p:nvSpPr>
        <p:spPr>
          <a:xfrm>
            <a:off x="5429256" y="1571612"/>
            <a:ext cx="3500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57167"/>
            <a:ext cx="6429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Лучшие люди России</a:t>
            </a:r>
          </a:p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Энциклопедия. 1 часть. Москва, 2004г. Стр. 478.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00100" y="1357298"/>
          <a:ext cx="8143900" cy="485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0870"/>
                <a:gridCol w="575303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Жарков Владимир Алексеевич-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директор</a:t>
                      </a:r>
                    </a:p>
                    <a:p>
                      <a:pPr algn="ctr"/>
                      <a:r>
                        <a:rPr lang="ru-RU" dirty="0" smtClean="0"/>
                        <a:t> Уральского государственного колледжа</a:t>
                      </a:r>
                    </a:p>
                    <a:p>
                      <a:pPr algn="ctr"/>
                      <a:r>
                        <a:rPr lang="ru-RU" dirty="0" smtClean="0"/>
                        <a:t> им. И.И Ползунова.</a:t>
                      </a:r>
                    </a:p>
                    <a:p>
                      <a:pPr algn="ctr"/>
                      <a:r>
                        <a:rPr lang="ru-RU" dirty="0" smtClean="0"/>
                        <a:t> Выпускник СГМТ- 1960г., МД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90341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Председатель Совета директоров средних специальных  учебных заведений  Уральского Федерального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округа</a:t>
                      </a:r>
                      <a:r>
                        <a:rPr lang="ru-RU" sz="1400" baseline="0" dirty="0" smtClean="0"/>
                        <a:t> и Свердловской области.</a:t>
                      </a:r>
                    </a:p>
                    <a:p>
                      <a:r>
                        <a:rPr lang="ru-RU" sz="1400" dirty="0" smtClean="0"/>
                        <a:t>Заслуженный учитель РФ.</a:t>
                      </a:r>
                    </a:p>
                    <a:p>
                      <a:r>
                        <a:rPr lang="ru-RU" sz="1400" dirty="0" smtClean="0"/>
                        <a:t>      Награжден: </a:t>
                      </a:r>
                    </a:p>
                    <a:p>
                      <a:r>
                        <a:rPr lang="ru-RU" sz="1400" dirty="0" smtClean="0"/>
                        <a:t>-Орден</a:t>
                      </a:r>
                      <a:r>
                        <a:rPr lang="ru-RU" sz="1400" baseline="0" dirty="0" smtClean="0"/>
                        <a:t> Почета; -медаль « За трудовое отличие»;</a:t>
                      </a:r>
                    </a:p>
                    <a:p>
                      <a:r>
                        <a:rPr lang="ru-RU" sz="1400" baseline="0" dirty="0" smtClean="0"/>
                        <a:t>Нагрудными знаками Министерства высшего и среднего специального образования СССР « За отличные успехи  в среднем  специальном  образовании» и  Министерства образования России  «Почетный работник среднего профессионального  образования», </a:t>
                      </a:r>
                    </a:p>
                    <a:p>
                      <a:r>
                        <a:rPr lang="ru-RU" sz="1400" baseline="0" dirty="0" smtClean="0"/>
                        <a:t>Почетными грамотами:</a:t>
                      </a:r>
                    </a:p>
                    <a:p>
                      <a:r>
                        <a:rPr lang="ru-RU" sz="1400" baseline="0" dirty="0" smtClean="0"/>
                        <a:t>-Министерства промышленности РФ,  Губернатора Свердловской области,</a:t>
                      </a:r>
                    </a:p>
                    <a:p>
                      <a:r>
                        <a:rPr lang="ru-RU" sz="1400" baseline="0" dirty="0" smtClean="0"/>
                        <a:t>-Главы администрации  г. Екатеринбурга и Ленинского района.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C:\Users\work\Desktop\жарков В.А. лучшие люди.jpg"/>
          <p:cNvPicPr>
            <a:picLocks noChangeAspect="1" noChangeArrowheads="1"/>
          </p:cNvPicPr>
          <p:nvPr/>
        </p:nvPicPr>
        <p:blipFill>
          <a:blip r:embed="rId3"/>
          <a:srcRect l="2724" t="5208" r="68624" b="68750"/>
          <a:stretch>
            <a:fillRect/>
          </a:stretch>
        </p:blipFill>
        <p:spPr bwMode="auto">
          <a:xfrm>
            <a:off x="285720" y="2357429"/>
            <a:ext cx="3086121" cy="3857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5851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D687718-002A-4A07-BAF1-4E3B1A4EE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2852"/>
            <a:ext cx="9151378" cy="687206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A65702A8-FD14-4B35-8355-10424CB7D4CF}"/>
              </a:ext>
            </a:extLst>
          </p:cNvPr>
          <p:cNvSpPr/>
          <p:nvPr/>
        </p:nvSpPr>
        <p:spPr>
          <a:xfrm>
            <a:off x="2285984" y="2071678"/>
            <a:ext cx="6196105" cy="4640084"/>
          </a:xfrm>
          <a:prstGeom prst="rect">
            <a:avLst/>
          </a:prstGeom>
          <a:solidFill>
            <a:srgbClr val="B6C6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4D6E777-D754-46AC-84AE-D1F26DF36B71}"/>
              </a:ext>
            </a:extLst>
          </p:cNvPr>
          <p:cNvSpPr txBox="1"/>
          <p:nvPr/>
        </p:nvSpPr>
        <p:spPr>
          <a:xfrm>
            <a:off x="5429256" y="1571612"/>
            <a:ext cx="3500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42852"/>
            <a:ext cx="6286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Лучшие люди России</a:t>
            </a:r>
          </a:p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Энциклопедия. 2 часть. Москва, 2004г. Стр. 886.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57158" y="796722"/>
          <a:ext cx="8643998" cy="6000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0643"/>
                <a:gridCol w="6153355"/>
              </a:tblGrid>
              <a:tr h="1291158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Козицын</a:t>
                      </a:r>
                      <a:r>
                        <a:rPr lang="ru-RU" dirty="0" smtClean="0"/>
                        <a:t>  Александр Анатольевич-</a:t>
                      </a:r>
                    </a:p>
                    <a:p>
                      <a:pPr algn="ctr"/>
                      <a:r>
                        <a:rPr lang="ru-RU" baseline="0" dirty="0" smtClean="0"/>
                        <a:t>  </a:t>
                      </a:r>
                      <a:r>
                        <a:rPr lang="ru-RU" dirty="0" smtClean="0"/>
                        <a:t>директор</a:t>
                      </a:r>
                    </a:p>
                    <a:p>
                      <a:pPr algn="ctr"/>
                      <a:r>
                        <a:rPr lang="ru-RU" dirty="0" smtClean="0"/>
                        <a:t>  ОАО «</a:t>
                      </a:r>
                      <a:r>
                        <a:rPr lang="ru-RU" dirty="0" err="1" smtClean="0"/>
                        <a:t>Уралэлектромедь</a:t>
                      </a:r>
                      <a:r>
                        <a:rPr lang="ru-RU" dirty="0" smtClean="0"/>
                        <a:t>». </a:t>
                      </a:r>
                      <a:r>
                        <a:rPr lang="ru-RU" dirty="0" err="1" smtClean="0"/>
                        <a:t>к.э.н</a:t>
                      </a:r>
                      <a:r>
                        <a:rPr lang="ru-RU" dirty="0" smtClean="0"/>
                        <a:t>.</a:t>
                      </a:r>
                    </a:p>
                    <a:p>
                      <a:pPr algn="ctr"/>
                      <a:r>
                        <a:rPr lang="ru-RU" dirty="0" smtClean="0"/>
                        <a:t> Выпускник СГМТ- 1976г.,</a:t>
                      </a:r>
                      <a:r>
                        <a:rPr lang="ru-RU" baseline="0" dirty="0" smtClean="0"/>
                        <a:t> МТ-407.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70961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 Ордена и медали</a:t>
                      </a:r>
                      <a:r>
                        <a:rPr kumimoji="0" lang="ru-RU" sz="12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</a:p>
                    <a:p>
                      <a:r>
                        <a:rPr kumimoji="0" lang="ru-RU" sz="12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Орден  Дружбы, Орден почета.</a:t>
                      </a:r>
                    </a:p>
                    <a:p>
                      <a:r>
                        <a:rPr kumimoji="0" lang="ru-RU" sz="12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Юбилейная медаль «70 лет Вооруженных Сил СССР» </a:t>
                      </a:r>
                    </a:p>
                    <a:p>
                      <a:r>
                        <a:rPr kumimoji="0" lang="ru-RU" sz="12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Медаль «300 лет Российскому Флоту»</a:t>
                      </a:r>
                    </a:p>
                    <a:p>
                      <a:r>
                        <a:rPr kumimoji="0" lang="ru-RU" sz="12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Медаль МВД России «200 лет МВД России».</a:t>
                      </a:r>
                    </a:p>
                    <a:p>
                      <a:r>
                        <a:rPr kumimoji="0" lang="ru-RU" sz="12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   Почётные звания</a:t>
                      </a:r>
                      <a:r>
                        <a:rPr kumimoji="0" lang="ru-RU" sz="12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kumimoji="0" lang="ru-RU" sz="1200" b="1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2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Звание «Почётный металлург»;</a:t>
                      </a:r>
                    </a:p>
                    <a:p>
                      <a:r>
                        <a:rPr kumimoji="0" lang="ru-RU" sz="12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Почётное звание «Топ-менеджер Российской Федерации 2006» ;</a:t>
                      </a:r>
                    </a:p>
                    <a:p>
                      <a:r>
                        <a:rPr kumimoji="0" lang="ru-RU" sz="12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Звание «Почётный гражданин городского округа Верхняя Пышма» ;</a:t>
                      </a:r>
                    </a:p>
                    <a:p>
                      <a:r>
                        <a:rPr kumimoji="0" lang="ru-RU" sz="12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     Другие награды:</a:t>
                      </a:r>
                    </a:p>
                    <a:p>
                      <a:r>
                        <a:rPr kumimoji="0" lang="ru-RU" sz="12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Знак отличия «За заслуги перед Свердловской областью III степени» ;</a:t>
                      </a:r>
                    </a:p>
                    <a:p>
                      <a:r>
                        <a:rPr kumimoji="0" lang="ru-RU" sz="12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Почётная грамота   Губернатора  Свердловской области;</a:t>
                      </a:r>
                    </a:p>
                    <a:p>
                      <a:r>
                        <a:rPr kumimoji="0" lang="ru-RU" sz="12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Почётная грамота   Министерства промышленности  и энергетики</a:t>
                      </a:r>
                      <a:r>
                        <a:rPr kumimoji="0" lang="ru-RU" sz="1200" b="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РФ;</a:t>
                      </a:r>
                    </a:p>
                    <a:p>
                      <a:r>
                        <a:rPr kumimoji="0" lang="ru-RU" sz="12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Орден святого  благоверного князя Даниила Московского; </a:t>
                      </a:r>
                    </a:p>
                    <a:p>
                      <a:r>
                        <a:rPr kumimoji="0" lang="ru-RU" sz="12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Орден преподобного Сергия Радонежского;  Орден святого преподобного Серафима  </a:t>
                      </a:r>
                      <a:r>
                        <a:rPr kumimoji="0" lang="ru-RU" sz="12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Саровского</a:t>
                      </a:r>
                      <a:r>
                        <a:rPr kumimoji="0" lang="ru-RU" sz="12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kumimoji="0" lang="ru-RU" sz="1200" b="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  </a:t>
                      </a:r>
                      <a:r>
                        <a:rPr kumimoji="0" lang="ru-RU" sz="12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Орден Миротворца II степени;</a:t>
                      </a:r>
                      <a:r>
                        <a:rPr kumimoji="0" lang="ru-RU" sz="1200" b="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kumimoji="0" lang="ru-RU" sz="12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Почётный знак «300 лет Уральской металлургии» ;</a:t>
                      </a:r>
                    </a:p>
                    <a:p>
                      <a:r>
                        <a:rPr kumimoji="0" lang="ru-RU" sz="12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Почётный знак «За заслуги в развитии физической культуры и спорта»;</a:t>
                      </a:r>
                    </a:p>
                    <a:p>
                      <a:r>
                        <a:rPr kumimoji="0" lang="ru-RU" sz="12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Лауреат премии «Лидер российского бизнеса» в номинации «Общественный созидатель» ;</a:t>
                      </a:r>
                    </a:p>
                    <a:p>
                      <a:r>
                        <a:rPr kumimoji="0" lang="ru-RU" sz="1200" b="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2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Золотой орден «Меценат»;</a:t>
                      </a:r>
                    </a:p>
                    <a:p>
                      <a:r>
                        <a:rPr kumimoji="0" lang="ru-RU" sz="12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Диплом областного благотворительного совета «Благотворитель года — 2007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C:\Users\work\Desktop\KozitsynAlexand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500306"/>
            <a:ext cx="2371725" cy="3238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5851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D687718-002A-4A07-BAF1-4E3B1A4EE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2852"/>
            <a:ext cx="9151378" cy="687206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A65702A8-FD14-4B35-8355-10424CB7D4CF}"/>
              </a:ext>
            </a:extLst>
          </p:cNvPr>
          <p:cNvSpPr/>
          <p:nvPr/>
        </p:nvSpPr>
        <p:spPr>
          <a:xfrm>
            <a:off x="2285984" y="4714884"/>
            <a:ext cx="6196105" cy="1785950"/>
          </a:xfrm>
          <a:prstGeom prst="rect">
            <a:avLst/>
          </a:prstGeom>
          <a:solidFill>
            <a:srgbClr val="B6C6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4D6E777-D754-46AC-84AE-D1F26DF36B71}"/>
              </a:ext>
            </a:extLst>
          </p:cNvPr>
          <p:cNvSpPr txBox="1"/>
          <p:nvPr/>
        </p:nvSpPr>
        <p:spPr>
          <a:xfrm>
            <a:off x="5429256" y="1571612"/>
            <a:ext cx="3500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71406" y="714356"/>
          <a:ext cx="9072594" cy="6304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6081"/>
                <a:gridCol w="6286513"/>
              </a:tblGrid>
              <a:tr h="1443038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err="1" smtClean="0"/>
                        <a:t>Козицын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baseline="0" dirty="0" smtClean="0"/>
                        <a:t> Андрей </a:t>
                      </a:r>
                      <a:r>
                        <a:rPr lang="ru-RU" sz="1400" dirty="0" smtClean="0"/>
                        <a:t> Анатольевич-</a:t>
                      </a:r>
                    </a:p>
                    <a:p>
                      <a:pPr algn="ctr"/>
                      <a:r>
                        <a:rPr lang="ru-RU" sz="1400" baseline="0" dirty="0" smtClean="0"/>
                        <a:t> генеральный </a:t>
                      </a:r>
                      <a:r>
                        <a:rPr lang="ru-RU" sz="1400" dirty="0" smtClean="0"/>
                        <a:t>директор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Уральской горно-металлургической компании.</a:t>
                      </a:r>
                    </a:p>
                    <a:p>
                      <a:pPr algn="ctr"/>
                      <a:r>
                        <a:rPr lang="ru-RU" sz="1400" dirty="0" smtClean="0"/>
                        <a:t> Выпускник СГМТ- 1979г., </a:t>
                      </a:r>
                      <a:r>
                        <a:rPr lang="ru-RU" sz="1400" baseline="0" dirty="0" smtClean="0"/>
                        <a:t>  ЭА-413</a:t>
                      </a:r>
                      <a:r>
                        <a:rPr kumimoji="0" lang="ru-RU" sz="1400" b="0" i="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ru-RU" sz="1400" b="0" i="0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д.э.н</a:t>
                      </a:r>
                      <a:r>
                        <a:rPr kumimoji="0" lang="ru-RU" sz="1400" b="0" i="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.,</a:t>
                      </a:r>
                      <a:r>
                        <a:rPr kumimoji="0" lang="ru-RU" sz="1400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/>
                      <a:r>
                        <a:rPr kumimoji="0" lang="ru-RU" sz="1400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Президент благотворительного фонда «Дети России», </a:t>
                      </a:r>
                    </a:p>
                    <a:p>
                      <a:pPr algn="ctr"/>
                      <a:r>
                        <a:rPr kumimoji="0" lang="ru-RU" sz="1400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президент баскетбольного клуба  УГМК;</a:t>
                      </a:r>
                    </a:p>
                    <a:p>
                      <a:pPr algn="ctr"/>
                      <a:r>
                        <a:rPr kumimoji="0" lang="ru-RU" sz="1400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вице-президент Всероссийской  федерации самбо.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79176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15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Государственные награды</a:t>
                      </a:r>
                      <a:r>
                        <a:rPr kumimoji="0" lang="ru-RU" sz="115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r>
                        <a:rPr kumimoji="0" lang="ru-RU" sz="115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Орден « За заслуги  перед Отечеством»</a:t>
                      </a:r>
                      <a:r>
                        <a:rPr kumimoji="0" lang="ru-RU" sz="1150" b="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ru-RU" sz="115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IV степени;</a:t>
                      </a:r>
                    </a:p>
                    <a:p>
                      <a:r>
                        <a:rPr kumimoji="0" lang="ru-RU" sz="115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Орден Почета , Орден Дружбы; Знак отличия  « За благодеяние»;</a:t>
                      </a:r>
                    </a:p>
                    <a:p>
                      <a:r>
                        <a:rPr kumimoji="0" lang="ru-RU" sz="115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Медаль « За спасение утопающих»;</a:t>
                      </a:r>
                    </a:p>
                    <a:p>
                      <a:r>
                        <a:rPr kumimoji="0" lang="ru-RU" sz="115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Кавалер  Командорского креста </a:t>
                      </a:r>
                      <a:r>
                        <a:rPr kumimoji="0" lang="en-US" sz="115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 </a:t>
                      </a:r>
                      <a:r>
                        <a:rPr kumimoji="0" lang="ru-RU" sz="115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степени Почетного знака  « За заслуги перед Австрийской  Республикой;</a:t>
                      </a:r>
                    </a:p>
                    <a:p>
                      <a:r>
                        <a:rPr kumimoji="0" lang="ru-RU" sz="115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Конфессиональные награды : </a:t>
                      </a:r>
                    </a:p>
                    <a:p>
                      <a:r>
                        <a:rPr kumimoji="0" lang="ru-RU" sz="115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Орден святого равноапостольного  великого князя  Владимира III степени;</a:t>
                      </a:r>
                    </a:p>
                    <a:p>
                      <a:r>
                        <a:rPr kumimoji="0" lang="ru-RU" sz="115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Орден Святого  благоверного</a:t>
                      </a:r>
                      <a:r>
                        <a:rPr kumimoji="0" lang="ru-RU" sz="1150" b="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князя Александра Невского </a:t>
                      </a:r>
                      <a:r>
                        <a:rPr kumimoji="0" lang="en-US" sz="1150" b="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II </a:t>
                      </a:r>
                      <a:r>
                        <a:rPr kumimoji="0" lang="ru-RU" sz="1150" b="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степени;</a:t>
                      </a:r>
                      <a:endParaRPr kumimoji="0" lang="ru-RU" sz="115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15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Орден преподобного Сергия Радонежского III степени;</a:t>
                      </a:r>
                    </a:p>
                    <a:p>
                      <a:r>
                        <a:rPr kumimoji="0" lang="ru-RU" sz="115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Орден святого  благоверного князя Даниила Московского</a:t>
                      </a:r>
                      <a:r>
                        <a:rPr kumimoji="0" lang="ru-RU" sz="1150" b="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15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III степени;</a:t>
                      </a:r>
                    </a:p>
                    <a:p>
                      <a:r>
                        <a:rPr kumimoji="0" lang="ru-RU" sz="115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Орден святого преподобного Серафима  </a:t>
                      </a:r>
                      <a:r>
                        <a:rPr kumimoji="0" lang="ru-RU" sz="115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Саровского</a:t>
                      </a:r>
                      <a:r>
                        <a:rPr kumimoji="0" lang="ru-RU" sz="1150" b="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15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 степени;</a:t>
                      </a:r>
                    </a:p>
                    <a:p>
                      <a:r>
                        <a:rPr kumimoji="0" lang="ru-RU" sz="115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Международная премия Андрея Первозванного «За Веру и Верность»</a:t>
                      </a:r>
                    </a:p>
                    <a:p>
                      <a:r>
                        <a:rPr kumimoji="0" lang="ru-RU" sz="115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Почётные звания</a:t>
                      </a:r>
                      <a:r>
                        <a:rPr kumimoji="0" lang="ru-RU" sz="115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  <a:endParaRPr kumimoji="0" lang="ru-RU" sz="1150" b="1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15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Почётный консул   Австрийской</a:t>
                      </a:r>
                      <a:r>
                        <a:rPr kumimoji="0" lang="ru-RU" sz="1150" b="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Республики </a:t>
                      </a:r>
                      <a:r>
                        <a:rPr kumimoji="0" lang="ru-RU" sz="115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 Екатеринбурге ( 2006-2022г);</a:t>
                      </a:r>
                    </a:p>
                    <a:p>
                      <a:r>
                        <a:rPr kumimoji="0" lang="ru-RU" sz="115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Почётный гражданин города  Верхняя Пышма;  Почетный  гражданин  Екатеринбурга; Почетный гражданин Свердловской области;</a:t>
                      </a:r>
                      <a:r>
                        <a:rPr kumimoji="0" lang="ru-RU" sz="1150" b="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15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Почётный гражданин города Медногорска;</a:t>
                      </a:r>
                    </a:p>
                    <a:p>
                      <a:r>
                        <a:rPr kumimoji="0" lang="ru-RU" sz="115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 Общественные награды:</a:t>
                      </a:r>
                    </a:p>
                    <a:p>
                      <a:r>
                        <a:rPr kumimoji="0" lang="ru-RU" sz="115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Орден «Екатерининский крест» I степени</a:t>
                      </a:r>
                    </a:p>
                    <a:p>
                      <a:r>
                        <a:rPr kumimoji="0" lang="ru-RU" sz="115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Почётный знак «За заслуги перед городом Екатеринбургом»</a:t>
                      </a:r>
                      <a:endParaRPr kumimoji="0" lang="ru-RU" sz="1150" b="0" i="0" u="none" strike="noStrike" kern="1200" baseline="300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15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Лауреат национальной премии </a:t>
                      </a:r>
                      <a:r>
                        <a:rPr kumimoji="0" lang="ru-RU" sz="115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бизнес-репутации</a:t>
                      </a:r>
                      <a:r>
                        <a:rPr kumimoji="0" lang="ru-RU" sz="115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«</a:t>
                      </a:r>
                      <a:r>
                        <a:rPr kumimoji="0" lang="ru-RU" sz="115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Дарин</a:t>
                      </a:r>
                      <a:r>
                        <a:rPr kumimoji="0" lang="ru-RU" sz="115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 Российской Академии бизнеса и предпринимательства;</a:t>
                      </a:r>
                    </a:p>
                    <a:p>
                      <a:r>
                        <a:rPr kumimoji="0" lang="ru-RU" sz="115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Иные награды</a:t>
                      </a:r>
                      <a:r>
                        <a:rPr kumimoji="0" lang="ru-RU" sz="115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kumimoji="0" lang="ru-RU" sz="1150" b="1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15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Почётный знак «</a:t>
                      </a:r>
                      <a:r>
                        <a:rPr kumimoji="0" lang="ru-RU" sz="115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Акинфий</a:t>
                      </a:r>
                      <a:r>
                        <a:rPr kumimoji="0" lang="ru-RU" sz="115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Никитич Демидов»;</a:t>
                      </a:r>
                    </a:p>
                    <a:p>
                      <a:r>
                        <a:rPr kumimoji="0" lang="ru-RU" sz="115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Знак отличия «За заслуги перед Свердловской областью» III степени;</a:t>
                      </a:r>
                    </a:p>
                    <a:p>
                      <a:r>
                        <a:rPr kumimoji="0" lang="ru-RU" sz="115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Благодарность</a:t>
                      </a:r>
                      <a:r>
                        <a:rPr kumimoji="0" lang="ru-RU" sz="1150" b="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Правительства РФ.</a:t>
                      </a:r>
                      <a:endParaRPr kumimoji="0" lang="ru-RU" sz="115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286000" y="142852"/>
            <a:ext cx="61436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Лучшие люди России. Энциклопедия. 2 часть. </a:t>
            </a:r>
          </a:p>
          <a:p>
            <a:pPr algn="ctr"/>
            <a:r>
              <a:rPr lang="ru-RU" sz="1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Москва, 2004г. Стр. 886.</a:t>
            </a:r>
          </a:p>
        </p:txBody>
      </p:sp>
      <p:pic>
        <p:nvPicPr>
          <p:cNvPr id="1026" name="Picture 2" descr="C:\Users\work\Desktop\272px-Andrey_Anatolievich_Kozicyn_general_director_of_UMM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143116"/>
            <a:ext cx="2590800" cy="381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5851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D687718-002A-4A07-BAF1-4E3B1A4EE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2852"/>
            <a:ext cx="9151378" cy="687206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A65702A8-FD14-4B35-8355-10424CB7D4CF}"/>
              </a:ext>
            </a:extLst>
          </p:cNvPr>
          <p:cNvSpPr/>
          <p:nvPr/>
        </p:nvSpPr>
        <p:spPr>
          <a:xfrm>
            <a:off x="2285984" y="4714884"/>
            <a:ext cx="6196105" cy="1785950"/>
          </a:xfrm>
          <a:prstGeom prst="rect">
            <a:avLst/>
          </a:prstGeom>
          <a:solidFill>
            <a:srgbClr val="B6C6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4D6E777-D754-46AC-84AE-D1F26DF36B71}"/>
              </a:ext>
            </a:extLst>
          </p:cNvPr>
          <p:cNvSpPr txBox="1"/>
          <p:nvPr/>
        </p:nvSpPr>
        <p:spPr>
          <a:xfrm>
            <a:off x="5429256" y="1571612"/>
            <a:ext cx="3500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71406" y="500042"/>
          <a:ext cx="9072594" cy="737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6081"/>
                <a:gridCol w="6286513"/>
              </a:tblGrid>
              <a:tr h="1269353">
                <a:tc gridSpan="2">
                  <a:txBody>
                    <a:bodyPr/>
                    <a:lstStyle/>
                    <a:p>
                      <a:pPr algn="ctr"/>
                      <a:r>
                        <a:rPr kumimoji="0" lang="ru-RU" sz="1600" b="1" i="0" kern="1200" dirty="0" err="1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Станисла́в</a:t>
                      </a:r>
                      <a:r>
                        <a:rPr kumimoji="0" lang="ru-RU" sz="1600" b="1" i="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kern="1200" dirty="0" err="1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Степа́нович</a:t>
                      </a:r>
                      <a:r>
                        <a:rPr kumimoji="0" lang="ru-RU" sz="1600" b="1" i="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kern="1200" dirty="0" err="1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Набо́йченко</a:t>
                      </a:r>
                      <a:r>
                        <a:rPr kumimoji="0" lang="ru-RU" sz="1600" b="1" i="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д.т.н. — </a:t>
                      </a:r>
                      <a:r>
                        <a:rPr kumimoji="0" lang="ru-RU" sz="1600" b="1" i="0" kern="1200" dirty="0" err="1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вып</a:t>
                      </a:r>
                      <a:r>
                        <a:rPr kumimoji="0" lang="ru-RU" sz="1600" b="1" i="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СГМТ-1958г., МТЦМ,</a:t>
                      </a:r>
                    </a:p>
                    <a:p>
                      <a:pPr algn="ctr"/>
                      <a:r>
                        <a:rPr kumimoji="0" lang="ru-RU" sz="1600" b="1" i="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советский и российский учёный-металлург,  ректор</a:t>
                      </a:r>
                      <a:r>
                        <a:rPr kumimoji="0" lang="ru-RU" sz="1600" b="1" i="0" kern="12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(с  1986-2007)  УГТУ-УПИ.</a:t>
                      </a:r>
                    </a:p>
                    <a:p>
                      <a:pPr algn="ctr"/>
                      <a:r>
                        <a:rPr kumimoji="0" lang="ru-RU" sz="1600" b="1" i="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Председатель Совета ректоров вузов  Свердловской области</a:t>
                      </a:r>
                      <a:r>
                        <a:rPr kumimoji="0" lang="ru-RU" sz="1600" b="1" i="0" kern="12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и  </a:t>
                      </a:r>
                      <a:r>
                        <a:rPr kumimoji="0" lang="ru-RU" sz="1600" b="1" i="0" kern="1200" dirty="0" err="1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УрФУ</a:t>
                      </a:r>
                      <a:r>
                        <a:rPr kumimoji="0" lang="ru-RU" sz="1600" b="1" i="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</a:p>
                    <a:p>
                      <a:pPr algn="ctr"/>
                      <a:r>
                        <a:rPr kumimoji="0" lang="ru-RU" sz="1600" b="1" i="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вице-президент Российского</a:t>
                      </a:r>
                      <a:r>
                        <a:rPr kumimoji="0" lang="ru-RU" sz="1600" b="1" i="0" kern="12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Союза  ректоров</a:t>
                      </a:r>
                      <a:r>
                        <a:rPr kumimoji="0" lang="ru-RU" sz="1600" b="1" i="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  Профессор,  член-корреспондент</a:t>
                      </a:r>
                      <a:r>
                        <a:rPr kumimoji="0" lang="ru-RU" sz="1600" b="1" i="0" kern="12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РАН. </a:t>
                      </a:r>
                    </a:p>
                    <a:p>
                      <a:pPr algn="ctr"/>
                      <a:r>
                        <a:rPr kumimoji="0" lang="ru-RU" sz="1600" b="1" i="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 Заслуженный  деятель  науки и техники  РФ. Генерал-майор в запасе.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87444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Ордена</a:t>
                      </a:r>
                      <a:r>
                        <a:rPr kumimoji="0" lang="ru-RU" sz="1400" b="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«За заслуги перед Отечеством»     </a:t>
                      </a:r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III </a:t>
                      </a:r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и </a:t>
                      </a:r>
                      <a:r>
                        <a:rPr kumimoji="0" lang="en-US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IV степени;</a:t>
                      </a:r>
                    </a:p>
                    <a:p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Орден « Знак Почета»  и  Медаль « Ветеран труда»;</a:t>
                      </a:r>
                    </a:p>
                    <a:p>
                      <a:r>
                        <a:rPr kumimoji="0" lang="ru-RU" sz="14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Медаль «В ознаменование 100-летия со дня рождения Владимира Ильича Ленина»</a:t>
                      </a:r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;</a:t>
                      </a:r>
                    </a:p>
                    <a:p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Медаль « Дружба»   и  Орден «Полярная Звезда» (</a:t>
                      </a:r>
                      <a:r>
                        <a:rPr kumimoji="0" lang="ru-RU" sz="14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Монголия);</a:t>
                      </a:r>
                      <a:endParaRPr kumimoji="0" lang="ru-RU" sz="14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Нагрудный знак «</a:t>
                      </a:r>
                      <a:r>
                        <a:rPr kumimoji="0" lang="ru-RU" sz="14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Почётный работник высшего профессионального образования Российской Федерации</a:t>
                      </a:r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 ;</a:t>
                      </a:r>
                    </a:p>
                    <a:p>
                      <a:r>
                        <a:rPr kumimoji="0" lang="ru-RU" sz="14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Медаль К. Д. Ушинского;</a:t>
                      </a:r>
                      <a:endParaRPr kumimoji="0" lang="ru-RU" sz="14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4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Заслуженный деятель науки и техники РСФСР</a:t>
                      </a:r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;</a:t>
                      </a:r>
                    </a:p>
                    <a:p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Почётный работник науки и высшего образования (</a:t>
                      </a:r>
                      <a:r>
                        <a:rPr kumimoji="0" lang="ru-RU" sz="14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Монголия</a:t>
                      </a:r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);</a:t>
                      </a:r>
                    </a:p>
                    <a:p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Дважды Лауреат премии Правительства Российской Федерации в области образования ;</a:t>
                      </a:r>
                    </a:p>
                    <a:p>
                      <a:r>
                        <a:rPr kumimoji="0" lang="ru-RU" sz="14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Заслуженный металлург Российской Федерации;</a:t>
                      </a:r>
                      <a:endParaRPr kumimoji="0" lang="ru-RU" sz="14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Почётный гражданин г. </a:t>
                      </a:r>
                      <a:r>
                        <a:rPr kumimoji="0" lang="ru-RU" sz="14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Сан-Хосе</a:t>
                      </a:r>
                      <a:r>
                        <a:rPr kumimoji="0"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ru-RU" sz="14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США,</a:t>
                      </a:r>
                      <a:r>
                        <a:rPr kumimoji="0"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шт. </a:t>
                      </a:r>
                      <a:r>
                        <a:rPr kumimoji="0" lang="ru-RU" sz="14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Калифорния;)</a:t>
                      </a:r>
                      <a:endParaRPr kumimoji="0" lang="ru-RU" sz="14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Почётный гражданин г. </a:t>
                      </a:r>
                      <a:r>
                        <a:rPr kumimoji="0" lang="ru-RU" sz="14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Дархан</a:t>
                      </a:r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(</a:t>
                      </a:r>
                      <a:r>
                        <a:rPr kumimoji="0" lang="ru-RU" sz="14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Монголия);</a:t>
                      </a:r>
                      <a:endParaRPr kumimoji="0" lang="ru-RU" sz="14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4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Почётный гражданин Свердловской области;</a:t>
                      </a:r>
                      <a:endParaRPr kumimoji="0" lang="ru-RU" sz="14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4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Почётная грамота Министерства образования Российской Федерации;</a:t>
                      </a:r>
                      <a:endParaRPr kumimoji="0" lang="ru-RU" sz="14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Почётная грамота Законодательного собрания Свердловской области;</a:t>
                      </a:r>
                    </a:p>
                    <a:p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Почётная грамота Министерства промышленности, науки и технологий Российской Федерации;</a:t>
                      </a:r>
                    </a:p>
                    <a:p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Почётный знак «За заслуги в развитии физической культуры и спорта»;</a:t>
                      </a:r>
                    </a:p>
                    <a:p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Почётный знак Олимпийского Комитета Российской Федерации «За заслуги в развитии Олимпийского движения в России»;</a:t>
                      </a:r>
                    </a:p>
                    <a:p>
                      <a:r>
                        <a:rPr kumimoji="0" lang="ru-RU" sz="1400" b="1" i="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Медаль «Лучшие люди России»</a:t>
                      </a:r>
                      <a:r>
                        <a:rPr kumimoji="0" lang="ru-RU" sz="1400" b="1" i="0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 ( 2006г.);</a:t>
                      </a:r>
                      <a:endParaRPr kumimoji="0" lang="ru-RU" sz="1400" b="1" i="0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Медаль «Патриот России»;</a:t>
                      </a:r>
                    </a:p>
                    <a:p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Почётный работник науки и техники РФ;</a:t>
                      </a:r>
                    </a:p>
                    <a:p>
                      <a:r>
                        <a:rPr kumimoji="0" lang="ru-RU" sz="14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Премия имени И. П. Бардина</a:t>
                      </a:r>
                      <a:r>
                        <a:rPr kumimoji="0" lang="ru-RU" sz="14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;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286000" y="142852"/>
            <a:ext cx="61436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Лучшие люди России. Энциклопедия. Москва, 2006г. </a:t>
            </a:r>
          </a:p>
        </p:txBody>
      </p:sp>
      <p:pic>
        <p:nvPicPr>
          <p:cNvPr id="10" name="Рисунок 9" descr="C:\Users\work\Desktop\990d562d-e280-485e-9794-af69622ae35e-photo_2023-04-20_13-33-24.jpg"/>
          <p:cNvPicPr/>
          <p:nvPr/>
        </p:nvPicPr>
        <p:blipFill>
          <a:blip r:embed="rId3"/>
          <a:srcRect l="3692" t="2008" r="53287" b="11847"/>
          <a:stretch>
            <a:fillRect/>
          </a:stretch>
        </p:blipFill>
        <p:spPr bwMode="auto">
          <a:xfrm>
            <a:off x="142844" y="4429132"/>
            <a:ext cx="2560376" cy="3411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work\Desktop\download.jpg"/>
          <p:cNvPicPr>
            <a:picLocks noChangeAspect="1" noChangeArrowheads="1"/>
          </p:cNvPicPr>
          <p:nvPr/>
        </p:nvPicPr>
        <p:blipFill>
          <a:blip r:embed="rId4"/>
          <a:srcRect l="6030" r="21613"/>
          <a:stretch>
            <a:fillRect/>
          </a:stretch>
        </p:blipFill>
        <p:spPr bwMode="auto">
          <a:xfrm>
            <a:off x="142844" y="1928802"/>
            <a:ext cx="2571768" cy="23955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5851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D687718-002A-4A07-BAF1-4E3B1A4EE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2852"/>
            <a:ext cx="9151378" cy="68720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4D6E777-D754-46AC-84AE-D1F26DF36B71}"/>
              </a:ext>
            </a:extLst>
          </p:cNvPr>
          <p:cNvSpPr txBox="1"/>
          <p:nvPr/>
        </p:nvSpPr>
        <p:spPr>
          <a:xfrm>
            <a:off x="5429256" y="1571612"/>
            <a:ext cx="3500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857357" y="571478"/>
          <a:ext cx="7000924" cy="3500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00924"/>
              </a:tblGrid>
              <a:tr h="3500464">
                <a:tc>
                  <a:txBody>
                    <a:bodyPr/>
                    <a:lstStyle/>
                    <a:p>
                      <a:pPr algn="ctr">
                        <a:buFont typeface="Wingdings 2" pitchFamily="18" charset="2"/>
                        <a:buNone/>
                      </a:pPr>
                      <a:endParaRPr lang="ru-RU" sz="3200" b="1" i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>
                        <a:buFont typeface="Wingdings 2" pitchFamily="18" charset="2"/>
                        <a:buNone/>
                      </a:pPr>
                      <a:endParaRPr lang="ru-RU" sz="3200" b="1" i="1" dirty="0" smtClean="0">
                        <a:solidFill>
                          <a:srgbClr val="FFFF00"/>
                        </a:solidFill>
                      </a:endParaRPr>
                    </a:p>
                    <a:p>
                      <a:pPr algn="ctr">
                        <a:buFont typeface="Wingdings 2" pitchFamily="18" charset="2"/>
                        <a:buNone/>
                      </a:pPr>
                      <a:r>
                        <a:rPr lang="ru-RU" sz="3200" b="1" i="1" dirty="0" smtClean="0">
                          <a:solidFill>
                            <a:srgbClr val="FFFF00"/>
                          </a:solidFill>
                        </a:rPr>
                        <a:t>Спасибо за внимание!</a:t>
                      </a:r>
                    </a:p>
                    <a:p>
                      <a:pPr algn="ctr"/>
                      <a:endParaRPr lang="ru-RU" dirty="0" smtClean="0">
                        <a:solidFill>
                          <a:srgbClr val="FFFF00"/>
                        </a:solidFill>
                      </a:endParaRPr>
                    </a:p>
                    <a:p>
                      <a:pPr algn="ctr">
                        <a:buFont typeface="Wingdings 2" pitchFamily="18" charset="2"/>
                        <a:buNone/>
                      </a:pPr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Хорошего дня!</a:t>
                      </a:r>
                    </a:p>
                    <a:p>
                      <a:pPr algn="ctr">
                        <a:buFont typeface="Wingdings 2" pitchFamily="18" charset="2"/>
                        <a:buNone/>
                      </a:pPr>
                      <a:endParaRPr lang="ru-RU" dirty="0" smtClean="0">
                        <a:solidFill>
                          <a:srgbClr val="FFFF00"/>
                        </a:solidFill>
                      </a:endParaRPr>
                    </a:p>
                    <a:p>
                      <a:pPr algn="ctr">
                        <a:buFont typeface="Wingdings 2" pitchFamily="18" charset="2"/>
                        <a:buNone/>
                      </a:pPr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  С уважением,  администратор </a:t>
                      </a:r>
                    </a:p>
                    <a:p>
                      <a:pPr algn="ctr">
                        <a:buFont typeface="Wingdings 2" pitchFamily="18" charset="2"/>
                        <a:buNone/>
                      </a:pPr>
                      <a:r>
                        <a:rPr lang="ru-RU" dirty="0" err="1" smtClean="0">
                          <a:solidFill>
                            <a:srgbClr val="FFFF00"/>
                          </a:solidFill>
                        </a:rPr>
                        <a:t>культурно-досугового</a:t>
                      </a:r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 отдела </a:t>
                      </a:r>
                    </a:p>
                    <a:p>
                      <a:pPr algn="ctr">
                        <a:buFont typeface="Wingdings 2" pitchFamily="18" charset="2"/>
                        <a:buNone/>
                      </a:pPr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А.Е. Осокин</a:t>
                      </a:r>
                    </a:p>
                    <a:p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5851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D687718-002A-4A07-BAF1-4E3B1A4EE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378" cy="68720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4D6E777-D754-46AC-84AE-D1F26DF36B71}"/>
              </a:ext>
            </a:extLst>
          </p:cNvPr>
          <p:cNvSpPr txBox="1"/>
          <p:nvPr/>
        </p:nvSpPr>
        <p:spPr>
          <a:xfrm>
            <a:off x="2143108" y="4214819"/>
            <a:ext cx="32861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CB67162A-4873-41FD-81EA-065C5F983C22}"/>
              </a:ext>
            </a:extLst>
          </p:cNvPr>
          <p:cNvSpPr txBox="1"/>
          <p:nvPr/>
        </p:nvSpPr>
        <p:spPr>
          <a:xfrm>
            <a:off x="2071638" y="0"/>
            <a:ext cx="72867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Молодежный  академический  хор СГМТ</a:t>
            </a:r>
          </a:p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Получил  ДИПЛОМ  ЛАУРЕАТА  </a:t>
            </a:r>
            <a:r>
              <a:rPr lang="en-US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Всероссийского т фестиваля  народного творчества, посвященного  70-летию Великой октябрьской   социалистической революции. 1987г. </a:t>
            </a:r>
          </a:p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Руководитель-Валерий Буланов.</a:t>
            </a:r>
            <a:r>
              <a:rPr lang="ru-RU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заслуженный деятель искусств РФ.</a:t>
            </a:r>
          </a:p>
          <a:p>
            <a:pPr algn="ctr"/>
            <a:endParaRPr lang="ru-RU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i="1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dirty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/>
          <a:srcRect l="2428" t="1633" r="4623" b="16907"/>
          <a:stretch>
            <a:fillRect/>
          </a:stretch>
        </p:blipFill>
        <p:spPr bwMode="auto">
          <a:xfrm>
            <a:off x="0" y="1571612"/>
            <a:ext cx="3857652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000495" y="1500174"/>
          <a:ext cx="5214975" cy="4249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4975"/>
              </a:tblGrid>
              <a:tr h="24288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1688817">
                <a:tc>
                  <a:txBody>
                    <a:bodyPr/>
                    <a:lstStyle/>
                    <a:p>
                      <a:pPr lvl="0"/>
                      <a:endParaRPr kumimoji="0"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endParaRPr kumimoji="0" lang="ru-RU" sz="1800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80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C:\Users\work\Desktop\Valeriy_Bulano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1571612"/>
            <a:ext cx="3048000" cy="2357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8225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D687718-002A-4A07-BAF1-4E3B1A4EE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2908" y="-7034"/>
            <a:ext cx="9151378" cy="686503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85852" y="142852"/>
            <a:ext cx="78581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Свердловский горно-металлургический техникум им. И.И. Ползунова  занял </a:t>
            </a:r>
            <a:r>
              <a:rPr lang="en-US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место  в смотре технического  творчества</a:t>
            </a:r>
          </a:p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учащихся техникумов  Министерства  цветной металлургии СССР</a:t>
            </a:r>
          </a:p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 г. Волхове,  20.10. 1973г.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" name="Picture 2" descr="C:\Users\work\Desktop\1 место волх тех твор. 19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1428736"/>
            <a:ext cx="3564706" cy="49021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D687718-002A-4A07-BAF1-4E3B1A4EE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68"/>
            <a:ext cx="9151378" cy="68720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4D6E777-D754-46AC-84AE-D1F26DF36B71}"/>
              </a:ext>
            </a:extLst>
          </p:cNvPr>
          <p:cNvSpPr txBox="1"/>
          <p:nvPr/>
        </p:nvSpPr>
        <p:spPr>
          <a:xfrm>
            <a:off x="2143108" y="4214819"/>
            <a:ext cx="32861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CB67162A-4873-41FD-81EA-065C5F983C22}"/>
              </a:ext>
            </a:extLst>
          </p:cNvPr>
          <p:cNvSpPr txBox="1"/>
          <p:nvPr/>
        </p:nvSpPr>
        <p:spPr>
          <a:xfrm>
            <a:off x="1714480" y="214290"/>
            <a:ext cx="7429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Студенты   СГМТ  заняли </a:t>
            </a:r>
            <a:r>
              <a:rPr lang="en-US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III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место в смотре –конкурсе  художественной самодеятельности  учащихся  техникумов  цветной металлургии  СССР,  посвященном  </a:t>
            </a:r>
            <a:r>
              <a:rPr lang="en-US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XXVI  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съезду КПСС. 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23.01.1981г. </a:t>
            </a:r>
            <a:r>
              <a:rPr lang="ru-RU" b="1" i="1" dirty="0" smtClean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а духовой оркестр,  занял </a:t>
            </a:r>
            <a:r>
              <a:rPr lang="en-US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  <a:r>
              <a:rPr lang="en-US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своей номинации.  </a:t>
            </a:r>
          </a:p>
          <a:p>
            <a:pPr algn="ctr"/>
            <a:endParaRPr lang="ru-RU" sz="2400" b="1" i="1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dirty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work\Desktop\смотр худ. сам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1552940"/>
            <a:ext cx="3857652" cy="5305060"/>
          </a:xfrm>
          <a:prstGeom prst="rect">
            <a:avLst/>
          </a:prstGeom>
          <a:noFill/>
        </p:spPr>
      </p:pic>
      <p:pic>
        <p:nvPicPr>
          <p:cNvPr id="2" name="Picture 2" descr="C:\Users\work\Desktop\1981 -духов. орекс.jpg"/>
          <p:cNvPicPr>
            <a:picLocks noChangeAspect="1" noChangeArrowheads="1"/>
          </p:cNvPicPr>
          <p:nvPr/>
        </p:nvPicPr>
        <p:blipFill>
          <a:blip r:embed="rId4"/>
          <a:srcRect t="3094" r="25551" b="5647"/>
          <a:stretch>
            <a:fillRect/>
          </a:stretch>
        </p:blipFill>
        <p:spPr bwMode="auto">
          <a:xfrm>
            <a:off x="5429256" y="1540995"/>
            <a:ext cx="3500461" cy="52986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8225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D687718-002A-4A07-BAF1-4E3B1A4EE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28652"/>
            <a:ext cx="9151378" cy="686503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714612" y="-214338"/>
            <a:ext cx="62151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Тарик</a:t>
            </a:r>
            <a:endParaRPr lang="ru-RU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Владислав Владимирович,</a:t>
            </a:r>
          </a:p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выпуск - 1955г., ГФМР ( 5952).</a:t>
            </a:r>
          </a:p>
          <a:p>
            <a:pPr algn="ctr"/>
            <a:r>
              <a:rPr lang="ru-RU" sz="2400" b="1" i="1" dirty="0" smtClean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i="1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work\Desktop\210_tarik-vladislav-vladimiro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85794"/>
            <a:ext cx="3048819" cy="2428892"/>
          </a:xfrm>
          <a:prstGeom prst="rect">
            <a:avLst/>
          </a:prstGeom>
          <a:noFill/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2571736" y="-428652"/>
            <a:ext cx="6357982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1958 ассистент оператора, с 1963 оператор и режиссер Свердловской киностудии.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Лауреат 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ремии Губернатора Свердловской области 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1600" dirty="0" smtClean="0"/>
              <a:t> </a:t>
            </a:r>
            <a:r>
              <a:rPr lang="ru-RU" sz="1600" dirty="0" smtClean="0">
                <a:solidFill>
                  <a:srgbClr val="C00000"/>
                </a:solidFill>
              </a:rPr>
              <a:t>в области литературы и искусства. ( 1996 и 2015гг.)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Действительный член Российской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киноакадемии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"Ника".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Почетный кинематографист России.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928926" y="2428868"/>
            <a:ext cx="578647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Оператор художественного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телевизионного фильма: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«Северные зори».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428860" y="3429000"/>
            <a:ext cx="671514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161616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161616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16161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3000364" y="3071810"/>
            <a:ext cx="61436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Оператор,  режиссер,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автор –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оператор, режиссер-оператор-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 неигровых фильмов.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071802" y="4226960"/>
            <a:ext cx="5715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16161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</a:t>
            </a:r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3143240" y="4983129"/>
            <a:ext cx="5429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C:\Users\work\Desktop\md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714752"/>
            <a:ext cx="3235294" cy="231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D687718-002A-4A07-BAF1-4E3B1A4EE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378" y="0"/>
            <a:ext cx="9151378" cy="687206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A65702A8-FD14-4B35-8355-10424CB7D4CF}"/>
              </a:ext>
            </a:extLst>
          </p:cNvPr>
          <p:cNvSpPr/>
          <p:nvPr/>
        </p:nvSpPr>
        <p:spPr>
          <a:xfrm>
            <a:off x="2519299" y="1669549"/>
            <a:ext cx="1855695" cy="3711390"/>
          </a:xfrm>
          <a:prstGeom prst="rect">
            <a:avLst/>
          </a:prstGeom>
          <a:solidFill>
            <a:srgbClr val="B6C6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D1F9688-04F4-45BD-AF98-E842F9DA2038}"/>
              </a:ext>
            </a:extLst>
          </p:cNvPr>
          <p:cNvSpPr/>
          <p:nvPr/>
        </p:nvSpPr>
        <p:spPr>
          <a:xfrm>
            <a:off x="5395218" y="1662515"/>
            <a:ext cx="3038822" cy="3480997"/>
          </a:xfrm>
          <a:prstGeom prst="rect">
            <a:avLst/>
          </a:prstGeom>
          <a:solidFill>
            <a:srgbClr val="B6C6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4D6E777-D754-46AC-84AE-D1F26DF36B71}"/>
              </a:ext>
            </a:extLst>
          </p:cNvPr>
          <p:cNvSpPr txBox="1"/>
          <p:nvPr/>
        </p:nvSpPr>
        <p:spPr>
          <a:xfrm>
            <a:off x="5395216" y="1571612"/>
            <a:ext cx="3534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B67162A-4873-41FD-81EA-065C5F983C22}"/>
              </a:ext>
            </a:extLst>
          </p:cNvPr>
          <p:cNvSpPr txBox="1"/>
          <p:nvPr/>
        </p:nvSpPr>
        <p:spPr>
          <a:xfrm>
            <a:off x="1928794" y="0"/>
            <a:ext cx="70009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Реферат  «Рядовые  Отечественной. Комсомольцы  СГМТ в дни Великой Отечественной войны». Занял 1 место  на Всесоюзном  конкурсе  творческих работ  учащихся </a:t>
            </a:r>
            <a:r>
              <a:rPr lang="ru-RU" sz="1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ССУЗов</a:t>
            </a:r>
            <a:r>
              <a:rPr lang="ru-RU" sz="1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 1975г. </a:t>
            </a:r>
          </a:p>
          <a:p>
            <a:pPr algn="ctr"/>
            <a:r>
              <a:rPr lang="ru-RU" sz="1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Авторский коллектив: </a:t>
            </a:r>
            <a:r>
              <a:rPr lang="ru-RU" sz="1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Кашаева</a:t>
            </a:r>
            <a:r>
              <a:rPr lang="ru-RU" sz="1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Марина- гр. АН-209 - докладчик</a:t>
            </a:r>
          </a:p>
          <a:p>
            <a:pPr algn="ctr"/>
            <a:r>
              <a:rPr lang="ru-RU" sz="1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Мухортникова</a:t>
            </a:r>
            <a:r>
              <a:rPr lang="ru-RU" sz="1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Галина-АН-209</a:t>
            </a:r>
          </a:p>
          <a:p>
            <a:pPr algn="ctr"/>
            <a:r>
              <a:rPr lang="ru-RU" sz="1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Руководитель- Р.М. </a:t>
            </a:r>
            <a:r>
              <a:rPr lang="ru-RU" sz="1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Микунис</a:t>
            </a:r>
            <a:endParaRPr lang="ru-RU" sz="14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Консультант- Моисеева Р.К.     Оформление: Чернышев В.Ф.</a:t>
            </a:r>
          </a:p>
          <a:p>
            <a:pPr algn="ctr"/>
            <a:endParaRPr lang="ru-RU" sz="1400" b="1" i="1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i="1" dirty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work\Desktop\титул лист обожин.jpg"/>
          <p:cNvPicPr>
            <a:picLocks noChangeAspect="1" noChangeArrowheads="1"/>
          </p:cNvPicPr>
          <p:nvPr/>
        </p:nvPicPr>
        <p:blipFill>
          <a:blip r:embed="rId3" cstate="print"/>
          <a:srcRect l="8280" r="5732"/>
          <a:stretch>
            <a:fillRect/>
          </a:stretch>
        </p:blipFill>
        <p:spPr bwMode="auto">
          <a:xfrm>
            <a:off x="5643570" y="1716736"/>
            <a:ext cx="3214710" cy="5141264"/>
          </a:xfrm>
          <a:prstGeom prst="rect">
            <a:avLst/>
          </a:prstGeom>
          <a:noFill/>
        </p:spPr>
      </p:pic>
      <p:pic>
        <p:nvPicPr>
          <p:cNvPr id="9" name="Рисунок 8" descr="C:\Users\work\Desktop\реферат чернышев.jpg"/>
          <p:cNvPicPr/>
          <p:nvPr/>
        </p:nvPicPr>
        <p:blipFill>
          <a:blip r:embed="rId4" cstate="print"/>
          <a:srcRect l="7055" t="24009" r="18386" b="1310"/>
          <a:stretch>
            <a:fillRect/>
          </a:stretch>
        </p:blipFill>
        <p:spPr bwMode="auto">
          <a:xfrm>
            <a:off x="142844" y="1643050"/>
            <a:ext cx="521497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5851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D687718-002A-4A07-BAF1-4E3B1A4EE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2908" y="-7034"/>
            <a:ext cx="9151378" cy="686503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86000" y="214290"/>
            <a:ext cx="6286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Люция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Иванова, выпуск 1968г., ППМП,</a:t>
            </a:r>
          </a:p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Лауреат  </a:t>
            </a:r>
            <a:r>
              <a:rPr lang="en-US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IX 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Всемирного  фестиваля молодежи и студентов в Софии  ( Болгария).  1968г.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rcRect l="6416" t="22746" r="15021" b="17828"/>
          <a:stretch>
            <a:fillRect/>
          </a:stretch>
        </p:blipFill>
        <p:spPr bwMode="auto">
          <a:xfrm>
            <a:off x="1714480" y="1285860"/>
            <a:ext cx="721523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D687718-002A-4A07-BAF1-4E3B1A4EE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8" y="-14068"/>
            <a:ext cx="9151378" cy="68720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4D6E777-D754-46AC-84AE-D1F26DF36B71}"/>
              </a:ext>
            </a:extLst>
          </p:cNvPr>
          <p:cNvSpPr txBox="1"/>
          <p:nvPr/>
        </p:nvSpPr>
        <p:spPr>
          <a:xfrm>
            <a:off x="2143108" y="4214819"/>
            <a:ext cx="32861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CB67162A-4873-41FD-81EA-065C5F983C22}"/>
              </a:ext>
            </a:extLst>
          </p:cNvPr>
          <p:cNvSpPr txBox="1"/>
          <p:nvPr/>
        </p:nvSpPr>
        <p:spPr>
          <a:xfrm>
            <a:off x="1857356" y="0"/>
            <a:ext cx="70723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Николай </a:t>
            </a:r>
            <a:r>
              <a:rPr lang="ru-RU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Капленко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выпуск 1978г., группа МТ-410. Заслуженный артист РФ,</a:t>
            </a: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артист Свердловского театра музыкальной комедии</a:t>
            </a:r>
          </a:p>
          <a:p>
            <a:pPr algn="ctr"/>
            <a:endParaRPr lang="ru-RU" sz="2400" b="1" i="1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dirty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0B78108-8943-4C35-8906-771EAD51D1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84" y="1714488"/>
            <a:ext cx="3007437" cy="4714908"/>
          </a:xfrm>
          <a:prstGeom prst="rect">
            <a:avLst/>
          </a:prstGeom>
        </p:spPr>
      </p:pic>
      <p:pic>
        <p:nvPicPr>
          <p:cNvPr id="1026" name="Picture 2" descr="C:\Users\work\Desktop\pv_400091.jpg"/>
          <p:cNvPicPr>
            <a:picLocks noChangeAspect="1" noChangeArrowheads="1"/>
          </p:cNvPicPr>
          <p:nvPr/>
        </p:nvPicPr>
        <p:blipFill>
          <a:blip r:embed="rId4"/>
          <a:srcRect l="4392" r="3383"/>
          <a:stretch>
            <a:fillRect/>
          </a:stretch>
        </p:blipFill>
        <p:spPr bwMode="auto">
          <a:xfrm>
            <a:off x="2357422" y="1643050"/>
            <a:ext cx="3143272" cy="2556190"/>
          </a:xfrm>
          <a:prstGeom prst="rect">
            <a:avLst/>
          </a:prstGeom>
          <a:noFill/>
        </p:spPr>
      </p:pic>
      <p:pic>
        <p:nvPicPr>
          <p:cNvPr id="1027" name="Picture 3" descr="C:\Users\work\Desktop\images.jpg"/>
          <p:cNvPicPr>
            <a:picLocks noChangeAspect="1" noChangeArrowheads="1"/>
          </p:cNvPicPr>
          <p:nvPr/>
        </p:nvPicPr>
        <p:blipFill>
          <a:blip r:embed="rId5"/>
          <a:srcRect l="11743" r="2139"/>
          <a:stretch>
            <a:fillRect/>
          </a:stretch>
        </p:blipFill>
        <p:spPr bwMode="auto">
          <a:xfrm>
            <a:off x="2357422" y="4286256"/>
            <a:ext cx="3143272" cy="24288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8225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D687718-002A-4A07-BAF1-4E3B1A4EE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57214"/>
            <a:ext cx="9151378" cy="686503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571604" y="-214338"/>
            <a:ext cx="75723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Лев Михайлович </a:t>
            </a:r>
            <a:r>
              <a:rPr lang="ru-RU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Хайкельсон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вып.-1957г., ГФМР ( 7081)  ( псевдоним-  Л.М.Сонин)</a:t>
            </a: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Писатель, </a:t>
            </a:r>
            <a:r>
              <a:rPr lang="ru-RU" sz="2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директор Свердловского отделения Литературного фонда России.</a:t>
            </a:r>
          </a:p>
          <a:p>
            <a:pPr algn="ctr"/>
            <a:r>
              <a:rPr lang="ru-RU" sz="2400" b="1" i="1" dirty="0" smtClean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i="1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work\Desktop\img08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7643" y="1428736"/>
            <a:ext cx="2816357" cy="4572008"/>
          </a:xfrm>
          <a:prstGeom prst="rect">
            <a:avLst/>
          </a:prstGeom>
          <a:noFill/>
        </p:spPr>
      </p:pic>
      <p:pic>
        <p:nvPicPr>
          <p:cNvPr id="1027" name="Picture 3" descr="C:\Users\work\Desktop\sonin_s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1428736"/>
            <a:ext cx="3365253" cy="4652977"/>
          </a:xfrm>
          <a:prstGeom prst="rect">
            <a:avLst/>
          </a:prstGeom>
          <a:noFill/>
        </p:spPr>
      </p:pic>
      <p:pic>
        <p:nvPicPr>
          <p:cNvPr id="5" name="Picture 2" descr="C:\Users\work\Desktop\Фото_Сонин_Лев_Михайлович_eb00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38" y="1714488"/>
            <a:ext cx="1752600" cy="198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D687718-002A-4A07-BAF1-4E3B1A4EE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57214"/>
            <a:ext cx="9151378" cy="686503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571604" y="-142900"/>
            <a:ext cx="7358114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Геннадий Кузьмич </a:t>
            </a:r>
            <a:r>
              <a:rPr lang="ru-RU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Базуев</a:t>
            </a: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вып</a:t>
            </a: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1956г., </a:t>
            </a:r>
            <a:r>
              <a:rPr lang="ru-RU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группа-РРМ</a:t>
            </a: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( 6001).</a:t>
            </a:r>
          </a:p>
          <a:p>
            <a:pPr algn="ctr"/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Писатель, </a:t>
            </a:r>
            <a:r>
              <a:rPr lang="ru-RU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Член Союза  журналистов  СССР.</a:t>
            </a:r>
          </a:p>
          <a:p>
            <a:pPr algn="ctr"/>
            <a:r>
              <a:rPr lang="ru-RU" sz="2000" b="1" i="1" dirty="0" smtClean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i="1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work\Desktop\images.jpg"/>
          <p:cNvPicPr/>
          <p:nvPr/>
        </p:nvPicPr>
        <p:blipFill>
          <a:blip r:embed="rId3"/>
          <a:srcRect r="34915" b="30933"/>
          <a:stretch>
            <a:fillRect/>
          </a:stretch>
        </p:blipFill>
        <p:spPr bwMode="auto">
          <a:xfrm>
            <a:off x="1714480" y="1285860"/>
            <a:ext cx="3143272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work\Desktop\downloa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6100" y="3643314"/>
            <a:ext cx="4257900" cy="2384424"/>
          </a:xfrm>
          <a:prstGeom prst="rect">
            <a:avLst/>
          </a:prstGeom>
          <a:noFill/>
        </p:spPr>
      </p:pic>
      <p:pic>
        <p:nvPicPr>
          <p:cNvPr id="8" name="Picture 3" descr="C:\Users\work\Desktop\союз журнал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1071546"/>
            <a:ext cx="3944967" cy="22165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D687718-002A-4A07-BAF1-4E3B1A4EE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4346" y="-7034"/>
            <a:ext cx="9151378" cy="686503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86000" y="1"/>
            <a:ext cx="63579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Зорин </a:t>
            </a: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Владислав Георгиевич, 1962 г.в.,</a:t>
            </a: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ПМП. </a:t>
            </a:r>
            <a:r>
              <a:rPr lang="ru-RU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/отд. (10663)</a:t>
            </a:r>
          </a:p>
          <a:p>
            <a:pPr algn="ctr"/>
            <a:endParaRPr lang="ru-RU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work\Desktop\зорин владис.георгиевич.jpg"/>
          <p:cNvPicPr/>
          <p:nvPr/>
        </p:nvPicPr>
        <p:blipFill>
          <a:blip r:embed="rId3"/>
          <a:srcRect l="35827" t="36411" r="54799" b="49122"/>
          <a:stretch>
            <a:fillRect/>
          </a:stretch>
        </p:blipFill>
        <p:spPr bwMode="auto">
          <a:xfrm>
            <a:off x="-214346" y="2357430"/>
            <a:ext cx="2500330" cy="26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work\Desktop\зорин влад георгиев -1962.jpg"/>
          <p:cNvPicPr/>
          <p:nvPr/>
        </p:nvPicPr>
        <p:blipFill>
          <a:blip r:embed="rId4" cstate="print"/>
          <a:srcRect l="3688" t="5066" r="1710" b="4846"/>
          <a:stretch>
            <a:fillRect/>
          </a:stretch>
        </p:blipFill>
        <p:spPr bwMode="auto">
          <a:xfrm>
            <a:off x="2285984" y="1142984"/>
            <a:ext cx="6286544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D687718-002A-4A07-BAF1-4E3B1A4EE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4346" y="-7034"/>
            <a:ext cx="9151378" cy="6865034"/>
          </a:xfrm>
          <a:prstGeom prst="rect">
            <a:avLst/>
          </a:prstGeom>
        </p:spPr>
      </p:pic>
      <p:pic>
        <p:nvPicPr>
          <p:cNvPr id="1026" name="Picture 2" descr="C:\Users\work\Desktop\4276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1714488"/>
            <a:ext cx="3184062" cy="4457687"/>
          </a:xfrm>
          <a:prstGeom prst="rect">
            <a:avLst/>
          </a:prstGeom>
          <a:noFill/>
        </p:spPr>
      </p:pic>
      <p:pic>
        <p:nvPicPr>
          <p:cNvPr id="1027" name="Picture 3" descr="C:\Users\work\Documents\вайсма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1714488"/>
            <a:ext cx="3315358" cy="455929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86000" y="1"/>
            <a:ext cx="635796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Лев  Давыдович </a:t>
            </a:r>
            <a:r>
              <a:rPr lang="ru-RU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Вайсман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вып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1964 г. </a:t>
            </a:r>
            <a:r>
              <a:rPr lang="ru-RU" sz="2400" b="1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ЭПП, ( 11305)</a:t>
            </a:r>
            <a:endParaRPr lang="ru-RU" sz="24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Актер Свердловского театра юного зрителя,</a:t>
            </a: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режиссер Московского театра эстрады.</a:t>
            </a:r>
          </a:p>
          <a:p>
            <a:pPr algn="ctr"/>
            <a:endParaRPr lang="ru-RU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D687718-002A-4A07-BAF1-4E3B1A4EE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034" y="0"/>
            <a:ext cx="9151378" cy="686503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85984" y="142852"/>
            <a:ext cx="65722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Василевский </a:t>
            </a:r>
          </a:p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Валентин Петрович, </a:t>
            </a:r>
          </a:p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выпуск  1967г., группа </a:t>
            </a:r>
            <a:r>
              <a:rPr lang="en-US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КИП- 4б (13036)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Лауреат  </a:t>
            </a:r>
            <a:r>
              <a:rPr lang="en-US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  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Всероссийского телевизионного конкурса </a:t>
            </a:r>
            <a:b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 Алло! Мы ищем таланты» </a:t>
            </a:r>
            <a:r>
              <a:rPr lang="en-US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972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г.)</a:t>
            </a:r>
          </a:p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Зам. главы </a:t>
            </a:r>
            <a:r>
              <a:rPr lang="ru-RU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Верх-Исетского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района  г. Екатеринбурга</a:t>
            </a:r>
          </a:p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 1966 по 2003гг..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Валюха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  Больших тебе успехов, а я,  честное слово, уверен , что  их  будет много!»  А. Масляков , 1971г.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9" name="Picture 2" descr="C:\Users\work\Desktop\василевский.jpg"/>
          <p:cNvPicPr>
            <a:picLocks noChangeAspect="1" noChangeArrowheads="1"/>
          </p:cNvPicPr>
          <p:nvPr/>
        </p:nvPicPr>
        <p:blipFill>
          <a:blip r:embed="rId3" cstate="print"/>
          <a:srcRect l="14553" t="33958" r="21824"/>
          <a:stretch>
            <a:fillRect/>
          </a:stretch>
        </p:blipFill>
        <p:spPr bwMode="auto">
          <a:xfrm>
            <a:off x="6500826" y="2714620"/>
            <a:ext cx="2452104" cy="1850744"/>
          </a:xfrm>
          <a:prstGeom prst="rect">
            <a:avLst/>
          </a:prstGeom>
          <a:noFill/>
        </p:spPr>
      </p:pic>
      <p:pic>
        <p:nvPicPr>
          <p:cNvPr id="1026" name="Picture 2" descr="C:\Users\work\Desktop\imag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2714620"/>
            <a:ext cx="2357454" cy="1765815"/>
          </a:xfrm>
          <a:prstGeom prst="rect">
            <a:avLst/>
          </a:prstGeom>
          <a:noFill/>
        </p:spPr>
      </p:pic>
      <p:pic>
        <p:nvPicPr>
          <p:cNvPr id="10" name="Рисунок 9"/>
          <p:cNvPicPr/>
          <p:nvPr/>
        </p:nvPicPr>
        <p:blipFill>
          <a:blip r:embed="rId5"/>
          <a:srcRect l="5540" r="873" b="24667"/>
          <a:stretch>
            <a:fillRect/>
          </a:stretch>
        </p:blipFill>
        <p:spPr bwMode="auto">
          <a:xfrm>
            <a:off x="6143604" y="4643446"/>
            <a:ext cx="3000396" cy="1869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work\Desktop\василевский В.П\васил и масляков.jpg"/>
          <p:cNvPicPr>
            <a:picLocks noChangeAspect="1" noChangeArrowheads="1"/>
          </p:cNvPicPr>
          <p:nvPr/>
        </p:nvPicPr>
        <p:blipFill>
          <a:blip r:embed="rId6"/>
          <a:srcRect l="49218" t="14543" r="14844" b="54298"/>
          <a:stretch>
            <a:fillRect/>
          </a:stretch>
        </p:blipFill>
        <p:spPr bwMode="auto">
          <a:xfrm>
            <a:off x="2571736" y="4572008"/>
            <a:ext cx="3286148" cy="2071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D687718-002A-4A07-BAF1-4E3B1A4EE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8" y="-14068"/>
            <a:ext cx="9151378" cy="68720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4D6E777-D754-46AC-84AE-D1F26DF36B71}"/>
              </a:ext>
            </a:extLst>
          </p:cNvPr>
          <p:cNvSpPr txBox="1"/>
          <p:nvPr/>
        </p:nvSpPr>
        <p:spPr>
          <a:xfrm>
            <a:off x="2143108" y="4214819"/>
            <a:ext cx="32861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CB67162A-4873-41FD-81EA-065C5F983C22}"/>
              </a:ext>
            </a:extLst>
          </p:cNvPr>
          <p:cNvSpPr txBox="1"/>
          <p:nvPr/>
        </p:nvSpPr>
        <p:spPr>
          <a:xfrm>
            <a:off x="1857356" y="0"/>
            <a:ext cx="70723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Хисматуллин</a:t>
            </a: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Асфан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Канифуллович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к.т.н., профессор.</a:t>
            </a: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выпуск 1979г., группа ЭА-413.</a:t>
            </a:r>
          </a:p>
          <a:p>
            <a:pPr algn="ctr"/>
            <a:endParaRPr lang="ru-RU" sz="24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28195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dirty="0">
              <a:solidFill>
                <a:srgbClr val="2819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143108" y="785794"/>
            <a:ext cx="700089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666C6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666C6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ав. кафедрой ювелирного искусства</a:t>
            </a:r>
            <a:b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УралГАХА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work\Desktop\56a60dbb4b99f877829432_600_4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857364"/>
            <a:ext cx="3118923" cy="2068886"/>
          </a:xfrm>
          <a:prstGeom prst="rect">
            <a:avLst/>
          </a:prstGeom>
          <a:noFill/>
        </p:spPr>
      </p:pic>
      <p:pic>
        <p:nvPicPr>
          <p:cNvPr id="3" name="Picture 3" descr="C:\Users\work\Desktop\downloa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1857364"/>
            <a:ext cx="2214578" cy="2084309"/>
          </a:xfrm>
          <a:prstGeom prst="rect">
            <a:avLst/>
          </a:prstGeom>
          <a:noFill/>
        </p:spPr>
      </p:pic>
      <p:pic>
        <p:nvPicPr>
          <p:cNvPr id="1029" name="Picture 5" descr="C:\Users\work\Desktop\46739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7290" y="4071942"/>
            <a:ext cx="3643338" cy="2430627"/>
          </a:xfrm>
          <a:prstGeom prst="rect">
            <a:avLst/>
          </a:prstGeom>
          <a:noFill/>
        </p:spPr>
      </p:pic>
      <p:pic>
        <p:nvPicPr>
          <p:cNvPr id="9" name="Рисунок 8" descr="C:\Users\work\Desktop\maf8.jpg"/>
          <p:cNvPicPr/>
          <p:nvPr/>
        </p:nvPicPr>
        <p:blipFill>
          <a:blip r:embed="rId6"/>
          <a:srcRect l="37638" t="1906" r="6693" b="79167"/>
          <a:stretch>
            <a:fillRect/>
          </a:stretch>
        </p:blipFill>
        <p:spPr bwMode="auto">
          <a:xfrm>
            <a:off x="5143504" y="4143380"/>
            <a:ext cx="3714776" cy="234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8225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1054</TotalTime>
  <Words>1601</Words>
  <PresentationFormat>Экран (4:3)</PresentationFormat>
  <Paragraphs>322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Справедливость</vt:lpstr>
      <vt:lpstr> Наши  выпускники  -  творческие личности  и … лучшие люди РОССИИ!!!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work</dc:creator>
  <cp:lastModifiedBy>work</cp:lastModifiedBy>
  <cp:revision>174</cp:revision>
  <dcterms:created xsi:type="dcterms:W3CDTF">2023-01-10T07:48:53Z</dcterms:created>
  <dcterms:modified xsi:type="dcterms:W3CDTF">2024-04-03T10:44:12Z</dcterms:modified>
</cp:coreProperties>
</file>