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8" r:id="rId2"/>
  </p:sldMasterIdLst>
  <p:handoutMasterIdLst>
    <p:handoutMasterId r:id="rId13"/>
  </p:handoutMasterIdLst>
  <p:sldIdLst>
    <p:sldId id="257" r:id="rId3"/>
    <p:sldId id="258" r:id="rId4"/>
    <p:sldId id="276" r:id="rId5"/>
    <p:sldId id="307" r:id="rId6"/>
    <p:sldId id="309" r:id="rId7"/>
    <p:sldId id="303" r:id="rId8"/>
    <p:sldId id="306" r:id="rId9"/>
    <p:sldId id="304" r:id="rId10"/>
    <p:sldId id="305" r:id="rId11"/>
    <p:sldId id="271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27" userDrawn="1">
          <p15:clr>
            <a:srgbClr val="A4A3A4"/>
          </p15:clr>
        </p15:guide>
        <p15:guide id="2" pos="38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howGuides="1">
      <p:cViewPr varScale="1">
        <p:scale>
          <a:sx n="112" d="100"/>
          <a:sy n="112" d="100"/>
        </p:scale>
        <p:origin x="924" y="108"/>
      </p:cViewPr>
      <p:guideLst>
        <p:guide orient="horz" pos="2727"/>
        <p:guide pos="38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49" d="100"/>
          <a:sy n="49" d="100"/>
        </p:scale>
        <p:origin x="1842" y="54"/>
      </p:cViewPr>
      <p:guideLst/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94B820AE-1B2A-445C-A4B2-53F384576E5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35BC12C-CF8A-4105-A637-3CBF4726041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4BB132-54F2-4220-ACD1-3781FBD8318F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2E1266E-0183-4E8F-B15A-84742DCE612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778227-954E-404E-AF04-7C532D66E7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5F62D6-C5AE-49CC-9150-67E0182FD5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1702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CC1583-19C2-445C-95FA-A70871E05F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3A5486A-C161-425C-A383-9D1AA1977D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C422A5-B09C-47C4-9C8A-9B9C05176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7E6C82-6792-4FBB-A79A-3F80C4AF2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855793-DEBA-4AE8-B065-700CB9549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43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6AB12F-3919-42A5-9D52-28C1DE361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5FE983-91ED-40FC-9704-B9703B862A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5FD293-9E72-4E85-80A3-FF4D8D8E6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23688E-55E4-4D81-890E-EC336702E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7A172E-A83B-408A-B0A4-2E5F7035D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51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533554-5169-4CC7-A4B9-9D141DCB4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108A324-4A63-43E6-9BBD-85864AB686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7C24C4-894C-409E-9E39-69CFA6E20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037769-3786-46C2-A86D-ED5F8347B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81EAF2-D9EA-4EE8-B9A7-F2E9680D8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62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679DA0-77CA-42D1-9E41-301657ACE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C4ACEA-FC89-4D93-8E7C-FE16DB6CBD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D149FBB-7482-43D8-98B8-BF5BFD0528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95205ED-E192-4047-A673-F6E4B0004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78A468-C1C1-4B5B-B81A-B95CA4BF0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4FA79D-0246-4C47-B9A0-628545E61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60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2D9698-40DB-4AB0-BD05-36AA0D1E7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B14F902-6425-4FA6-93D4-724C523F5F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A049BD2-C62A-4E57-B887-C32B05B19F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7E74049-94B3-49AA-8CD7-9172B01C5E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7109F05-4687-4CFD-A436-163973A05E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EAC0CE0-2AB5-4CBD-8E60-2ABDF6570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B3D1275-E8E5-480E-90E1-4EADE740B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BCDE941-E13C-4D42-AF56-C64BB08DF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44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70D95C-0797-4F7D-BC50-20E74033F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6A4E088-2564-49AE-8E4F-8DD392A1C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1D8E9E9-6661-4367-AB64-688C61CDF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5DA628-06E5-4D9C-A79C-DB0B4A4F2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67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F5E2C55-0969-41E2-8FFB-082F86A7F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2CE4470-2816-455C-8E37-FC40595D6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0095C40-48B2-41DD-A014-024576B7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55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5042B5-EF30-4606-8317-A279D26E4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A24599-6234-48CF-AD9E-314A84EAE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3D57904-A3CD-4307-A279-44285096DA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EA95DA4-8BB1-4E7F-AF48-045C67366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465630F-C522-48EC-9F1F-E5EB23601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721C11B-307E-411A-A095-F9ECC0B47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67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431920-2195-4E28-AA90-D5435E4BA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91F81EF-CBFD-4115-A513-0A50A4CDC8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AC7EBD3-6E69-4898-8DE6-878FC9E5FD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E07ABFA-DDA1-49CD-87EA-ED4C52707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3580AF6-21B1-4083-AAB1-2DACA204B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8C60580-281C-47D0-9648-B147512E3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1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CEC1A4-0E58-49C3-B439-240A1A987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D451F3B-FD5E-4E7C-85E3-1969A7FCC1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B9DA68-4033-4F4D-BA02-F06DD5780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2F5F98-4F93-4447-9EB7-B7EBA2455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1C79D1-9967-4DDF-A07B-505B1BB8B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37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0057E58-D846-4199-8F9E-1C0B7031A8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4FF0D0-E51B-4909-9B60-E67E657A99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366614-09B2-4A72-B948-DF23AB341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A4C8D8-0894-4668-A55F-A450833BE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E9E2D4-6B9E-42F2-85D8-22619C9B4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30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721462-A9E1-4536-9F2D-B2F8F2185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D1B458C-BFE5-4FED-890B-A3C81CBD9E00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74EC097-BE1E-47C5-A4A4-558BFD9F9C06}"/>
              </a:ext>
            </a:extLst>
          </p:cNvPr>
          <p:cNvSpPr/>
          <p:nvPr userDrawn="1"/>
        </p:nvSpPr>
        <p:spPr>
          <a:xfrm>
            <a:off x="12450" y="6772425"/>
            <a:ext cx="12192000" cy="9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ECD6CA42-8F84-4EF7-AC44-C6D7CA7B5256}"/>
              </a:ext>
            </a:extLst>
          </p:cNvPr>
          <p:cNvGrpSpPr/>
          <p:nvPr userDrawn="1"/>
        </p:nvGrpSpPr>
        <p:grpSpPr>
          <a:xfrm>
            <a:off x="0" y="49500"/>
            <a:ext cx="2844750" cy="274500"/>
            <a:chOff x="5228062" y="49500"/>
            <a:chExt cx="2844750" cy="274500"/>
          </a:xfrm>
          <a:solidFill>
            <a:schemeClr val="tx2"/>
          </a:solidFill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EF73193D-4957-4A8F-A457-261D1530DEC3}"/>
                </a:ext>
              </a:extLst>
            </p:cNvPr>
            <p:cNvSpPr/>
            <p:nvPr userDrawn="1"/>
          </p:nvSpPr>
          <p:spPr>
            <a:xfrm>
              <a:off x="5228062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Блок-схема: объединение 10">
              <a:extLst>
                <a:ext uri="{FF2B5EF4-FFF2-40B4-BE49-F238E27FC236}">
                  <a16:creationId xmlns:a16="http://schemas.microsoft.com/office/drawing/2014/main" id="{9CA2CB59-7E2E-4FE6-B4DA-BC82267C4973}"/>
                </a:ext>
              </a:extLst>
            </p:cNvPr>
            <p:cNvSpPr/>
            <p:nvPr userDrawn="1"/>
          </p:nvSpPr>
          <p:spPr>
            <a:xfrm>
              <a:off x="7465312" y="49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F77822EB-8A6C-4A70-8594-303E6651250C}"/>
              </a:ext>
            </a:extLst>
          </p:cNvPr>
          <p:cNvGrpSpPr/>
          <p:nvPr userDrawn="1"/>
        </p:nvGrpSpPr>
        <p:grpSpPr>
          <a:xfrm>
            <a:off x="9382650" y="6596925"/>
            <a:ext cx="2844750" cy="274500"/>
            <a:chOff x="9347250" y="6571200"/>
            <a:chExt cx="2844750" cy="274500"/>
          </a:xfrm>
          <a:solidFill>
            <a:schemeClr val="tx2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1DA2A97F-749F-48D2-AE48-5762F540EF28}"/>
                </a:ext>
              </a:extLst>
            </p:cNvPr>
            <p:cNvSpPr/>
            <p:nvPr userDrawn="1"/>
          </p:nvSpPr>
          <p:spPr>
            <a:xfrm>
              <a:off x="9651000" y="65712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:a16="http://schemas.microsoft.com/office/drawing/2014/main" id="{3E93E1D6-3B3B-47F6-966E-B20E50008B90}"/>
                </a:ext>
              </a:extLst>
            </p:cNvPr>
            <p:cNvSpPr/>
            <p:nvPr userDrawn="1"/>
          </p:nvSpPr>
          <p:spPr>
            <a:xfrm rot="10800000">
              <a:off x="9347250" y="65712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Текст 18">
            <a:extLst>
              <a:ext uri="{FF2B5EF4-FFF2-40B4-BE49-F238E27FC236}">
                <a16:creationId xmlns:a16="http://schemas.microsoft.com/office/drawing/2014/main" id="{57C0137E-3F0D-4D70-B2CA-0E5AD27AD1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2033588"/>
            <a:ext cx="10444163" cy="404971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47060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7865535" y="0"/>
            <a:ext cx="4324351" cy="6858000"/>
            <a:chOff x="5899151" y="0"/>
            <a:chExt cx="3243263" cy="6858000"/>
          </a:xfrm>
        </p:grpSpPr>
        <p:sp>
          <p:nvSpPr>
            <p:cNvPr id="10" name="Rectangle 90483"/>
            <p:cNvSpPr>
              <a:spLocks noChangeArrowheads="1"/>
            </p:cNvSpPr>
            <p:nvPr userDrawn="1"/>
          </p:nvSpPr>
          <p:spPr bwMode="auto">
            <a:xfrm>
              <a:off x="5899151" y="5651500"/>
              <a:ext cx="3243263" cy="850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1" name="Rectangle 90484"/>
            <p:cNvSpPr>
              <a:spLocks noChangeArrowheads="1"/>
            </p:cNvSpPr>
            <p:nvPr userDrawn="1"/>
          </p:nvSpPr>
          <p:spPr bwMode="auto">
            <a:xfrm>
              <a:off x="5899151" y="0"/>
              <a:ext cx="3243263" cy="57245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2" name="Rectangle 90485"/>
            <p:cNvSpPr>
              <a:spLocks noChangeArrowheads="1"/>
            </p:cNvSpPr>
            <p:nvPr userDrawn="1"/>
          </p:nvSpPr>
          <p:spPr bwMode="auto">
            <a:xfrm>
              <a:off x="5899151" y="6448425"/>
              <a:ext cx="3243263" cy="40957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491592"/>
            <a:ext cx="10363200" cy="937408"/>
          </a:xfrm>
        </p:spPr>
        <p:txBody>
          <a:bodyPr>
            <a:normAutofit/>
          </a:bodyPr>
          <a:lstStyle>
            <a:lvl1pPr algn="r">
              <a:defRPr sz="3733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2800" y="3429000"/>
            <a:ext cx="8534400" cy="1117600"/>
          </a:xfrm>
        </p:spPr>
        <p:txBody>
          <a:bodyPr>
            <a:normAutofit/>
          </a:bodyPr>
          <a:lstStyle>
            <a:lvl1pPr marL="0" indent="0" algn="r">
              <a:buNone/>
              <a:defRPr sz="2667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671965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A866-0A23-491F-85A5-D120BEBA0BC2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3530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A866-0A23-491F-85A5-D120BEBA0BC2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712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A866-0A23-491F-85A5-D120BEBA0BC2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2196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A866-0A23-491F-85A5-D120BEBA0BC2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3554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A866-0A23-491F-85A5-D120BEBA0BC2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0508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A866-0A23-491F-85A5-D120BEBA0BC2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1058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A866-0A23-491F-85A5-D120BEBA0BC2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2637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A866-0A23-491F-85A5-D120BEBA0BC2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8021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A866-0A23-491F-85A5-D120BEBA0BC2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876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BB7FDFF-D2AD-4235-A46C-DC66DD4D1013}"/>
              </a:ext>
            </a:extLst>
          </p:cNvPr>
          <p:cNvSpPr/>
          <p:nvPr userDrawn="1"/>
        </p:nvSpPr>
        <p:spPr>
          <a:xfrm>
            <a:off x="0" y="0"/>
            <a:ext cx="12192000" cy="234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4070D4A9-B599-4348-B256-0E428B8B82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5813" y="1314450"/>
            <a:ext cx="10664825" cy="1035050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6EF77BD0-0A00-4EB4-9CDD-5A98ACBE15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843213"/>
            <a:ext cx="10612438" cy="37814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A9322F2F-857E-4FE4-BE4D-D21B4515E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35216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A866-0A23-491F-85A5-D120BEBA0BC2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39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BB7FDFF-D2AD-4235-A46C-DC66DD4D1013}"/>
              </a:ext>
            </a:extLst>
          </p:cNvPr>
          <p:cNvSpPr/>
          <p:nvPr userDrawn="1"/>
        </p:nvSpPr>
        <p:spPr>
          <a:xfrm>
            <a:off x="0" y="4509000"/>
            <a:ext cx="12192000" cy="234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4070D4A9-B599-4348-B256-0E428B8B82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5813" y="1314450"/>
            <a:ext cx="10664825" cy="2924550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D6F7538-3390-41DD-B230-F5083FB82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813" y="55937"/>
            <a:ext cx="10515600" cy="9179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8257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AB6D58-97DC-44E4-9E0A-561EED96B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1000" y="365125"/>
            <a:ext cx="7732800" cy="103887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BB7FDFF-D2AD-4235-A46C-DC66DD4D1013}"/>
              </a:ext>
            </a:extLst>
          </p:cNvPr>
          <p:cNvSpPr/>
          <p:nvPr userDrawn="1"/>
        </p:nvSpPr>
        <p:spPr>
          <a:xfrm>
            <a:off x="0" y="0"/>
            <a:ext cx="285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E46014F-1F57-473C-840B-91CF6FA9A7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76638" y="1673225"/>
            <a:ext cx="7785100" cy="4951413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9568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721462-A9E1-4536-9F2D-B2F8F2185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8" y="365125"/>
            <a:ext cx="5257801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8D8509-D379-49B3-A4FE-EDBEE0641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0FB3E60-2F82-4C12-95B3-7ACC1B0E5862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D1B458C-BFE5-4FED-890B-A3C81CBD9E00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74EC097-BE1E-47C5-A4A4-558BFD9F9C06}"/>
              </a:ext>
            </a:extLst>
          </p:cNvPr>
          <p:cNvSpPr/>
          <p:nvPr userDrawn="1"/>
        </p:nvSpPr>
        <p:spPr>
          <a:xfrm>
            <a:off x="12450" y="6772425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8" name="Рисунок 2">
            <a:extLst>
              <a:ext uri="{FF2B5EF4-FFF2-40B4-BE49-F238E27FC236}">
                <a16:creationId xmlns:a16="http://schemas.microsoft.com/office/drawing/2014/main" id="{17DD4B55-CA6E-4B68-97C9-646C6EC1FBE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0850" y="-575"/>
            <a:ext cx="5186362" cy="6858575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ECD6CA42-8F84-4EF7-AC44-C6D7CA7B5256}"/>
              </a:ext>
            </a:extLst>
          </p:cNvPr>
          <p:cNvGrpSpPr/>
          <p:nvPr userDrawn="1"/>
        </p:nvGrpSpPr>
        <p:grpSpPr>
          <a:xfrm>
            <a:off x="5207212" y="36075"/>
            <a:ext cx="2844750" cy="274500"/>
            <a:chOff x="5228062" y="49500"/>
            <a:chExt cx="2844750" cy="274500"/>
          </a:xfrm>
          <a:solidFill>
            <a:schemeClr val="accent1"/>
          </a:solidFill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EF73193D-4957-4A8F-A457-261D1530DEC3}"/>
                </a:ext>
              </a:extLst>
            </p:cNvPr>
            <p:cNvSpPr/>
            <p:nvPr userDrawn="1"/>
          </p:nvSpPr>
          <p:spPr>
            <a:xfrm>
              <a:off x="5228062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1" name="Блок-схема: объединение 10">
              <a:extLst>
                <a:ext uri="{FF2B5EF4-FFF2-40B4-BE49-F238E27FC236}">
                  <a16:creationId xmlns:a16="http://schemas.microsoft.com/office/drawing/2014/main" id="{9CA2CB59-7E2E-4FE6-B4DA-BC82267C4973}"/>
                </a:ext>
              </a:extLst>
            </p:cNvPr>
            <p:cNvSpPr/>
            <p:nvPr userDrawn="1"/>
          </p:nvSpPr>
          <p:spPr>
            <a:xfrm>
              <a:off x="7465312" y="49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F77822EB-8A6C-4A70-8594-303E6651250C}"/>
              </a:ext>
            </a:extLst>
          </p:cNvPr>
          <p:cNvGrpSpPr/>
          <p:nvPr userDrawn="1"/>
        </p:nvGrpSpPr>
        <p:grpSpPr>
          <a:xfrm>
            <a:off x="9382650" y="6596925"/>
            <a:ext cx="2844750" cy="274500"/>
            <a:chOff x="9347250" y="6571200"/>
            <a:chExt cx="2844750" cy="274500"/>
          </a:xfrm>
          <a:solidFill>
            <a:schemeClr val="accent1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1DA2A97F-749F-48D2-AE48-5762F540EF28}"/>
                </a:ext>
              </a:extLst>
            </p:cNvPr>
            <p:cNvSpPr/>
            <p:nvPr userDrawn="1"/>
          </p:nvSpPr>
          <p:spPr>
            <a:xfrm>
              <a:off x="9651000" y="65712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:a16="http://schemas.microsoft.com/office/drawing/2014/main" id="{3E93E1D6-3B3B-47F6-966E-B20E50008B90}"/>
                </a:ext>
              </a:extLst>
            </p:cNvPr>
            <p:cNvSpPr/>
            <p:nvPr userDrawn="1"/>
          </p:nvSpPr>
          <p:spPr>
            <a:xfrm rot="10800000">
              <a:off x="9347250" y="65712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sp>
        <p:nvSpPr>
          <p:cNvPr id="16" name="Текст 18">
            <a:extLst>
              <a:ext uri="{FF2B5EF4-FFF2-40B4-BE49-F238E27FC236}">
                <a16:creationId xmlns:a16="http://schemas.microsoft.com/office/drawing/2014/main" id="{57C0137E-3F0D-4D70-B2CA-0E5AD27AD1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2033588"/>
            <a:ext cx="5186363" cy="404971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4459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95E16D1-998B-48A7-9C66-2F192101B82F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48120B5-0C92-46E1-BAA0-BA8A5399D9C2}"/>
              </a:ext>
            </a:extLst>
          </p:cNvPr>
          <p:cNvSpPr/>
          <p:nvPr userDrawn="1"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7BF0CE19-D07F-45F4-8B53-F4AE3EAC0AF5}"/>
              </a:ext>
            </a:extLst>
          </p:cNvPr>
          <p:cNvGrpSpPr/>
          <p:nvPr userDrawn="1"/>
        </p:nvGrpSpPr>
        <p:grpSpPr>
          <a:xfrm>
            <a:off x="4161000" y="150"/>
            <a:ext cx="2844750" cy="286020"/>
            <a:chOff x="9347250" y="37980"/>
            <a:chExt cx="2844750" cy="286020"/>
          </a:xfrm>
          <a:solidFill>
            <a:schemeClr val="accent1"/>
          </a:solidFill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56D0ED7C-6F6D-4A0C-B5BF-D4C886121974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9" name="Блок-схема: объединение 8">
              <a:extLst>
                <a:ext uri="{FF2B5EF4-FFF2-40B4-BE49-F238E27FC236}">
                  <a16:creationId xmlns:a16="http://schemas.microsoft.com/office/drawing/2014/main" id="{F6313D72-2173-410E-9DAC-5F683BF77D8C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9D0FFF0F-DED0-4533-AA04-278237E63B65}"/>
              </a:ext>
            </a:extLst>
          </p:cNvPr>
          <p:cNvGrpSpPr/>
          <p:nvPr userDrawn="1"/>
        </p:nvGrpSpPr>
        <p:grpSpPr>
          <a:xfrm>
            <a:off x="-35250" y="6583500"/>
            <a:ext cx="2844750" cy="274500"/>
            <a:chOff x="-35250" y="6583500"/>
            <a:chExt cx="2844750" cy="274500"/>
          </a:xfrm>
          <a:solidFill>
            <a:schemeClr val="accent1"/>
          </a:solidFill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01E034F0-B288-495E-B8C4-5A4D6270B72C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2" name="Блок-схема: объединение 11">
              <a:extLst>
                <a:ext uri="{FF2B5EF4-FFF2-40B4-BE49-F238E27FC236}">
                  <a16:creationId xmlns:a16="http://schemas.microsoft.com/office/drawing/2014/main" id="{7F3095C1-9AE8-47F3-8F8B-8B149C02C892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sp>
        <p:nvSpPr>
          <p:cNvPr id="13" name="Рисунок 2">
            <a:extLst>
              <a:ext uri="{FF2B5EF4-FFF2-40B4-BE49-F238E27FC236}">
                <a16:creationId xmlns:a16="http://schemas.microsoft.com/office/drawing/2014/main" id="{9563E350-4964-48DA-95EE-507A76F601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05638" y="9000"/>
            <a:ext cx="5186362" cy="333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14" name="Заголовок 16">
            <a:extLst>
              <a:ext uri="{FF2B5EF4-FFF2-40B4-BE49-F238E27FC236}">
                <a16:creationId xmlns:a16="http://schemas.microsoft.com/office/drawing/2014/main" id="{E44DF226-C979-4C53-9AB3-F30F19A61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987" y="485501"/>
            <a:ext cx="5257800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5" name="Текст 18">
            <a:extLst>
              <a:ext uri="{FF2B5EF4-FFF2-40B4-BE49-F238E27FC236}">
                <a16:creationId xmlns:a16="http://schemas.microsoft.com/office/drawing/2014/main" id="{C0D997C5-63D2-40A5-8978-8A0E7A482F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4987" y="2153964"/>
            <a:ext cx="5186363" cy="404971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" name="Рисунок 2">
            <a:extLst>
              <a:ext uri="{FF2B5EF4-FFF2-40B4-BE49-F238E27FC236}">
                <a16:creationId xmlns:a16="http://schemas.microsoft.com/office/drawing/2014/main" id="{0DC8507B-223A-4D10-9873-5F8CBA1FA68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984638" y="3519000"/>
            <a:ext cx="5186362" cy="333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63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C31BDB-50F3-43CA-877E-F9C7672D8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74453DF6-9509-45CB-BD4E-84F90C1C9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AF27442-62D0-4CA6-81B4-B7FDDA51A9A2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1FD6AC4-0F96-4D40-B8AD-EF85E9EDE11D}"/>
              </a:ext>
            </a:extLst>
          </p:cNvPr>
          <p:cNvSpPr/>
          <p:nvPr userDrawn="1"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73640FF5-D492-4210-9DE4-D7B66426125F}"/>
              </a:ext>
            </a:extLst>
          </p:cNvPr>
          <p:cNvGrpSpPr/>
          <p:nvPr userDrawn="1"/>
        </p:nvGrpSpPr>
        <p:grpSpPr>
          <a:xfrm>
            <a:off x="9347250" y="37980"/>
            <a:ext cx="2844750" cy="286020"/>
            <a:chOff x="9347250" y="37980"/>
            <a:chExt cx="2844750" cy="286020"/>
          </a:xfrm>
          <a:solidFill>
            <a:schemeClr val="accent1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062B47E0-EF90-4ECC-A73E-6E5DA1F62FCD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:a16="http://schemas.microsoft.com/office/drawing/2014/main" id="{2FC4DE4B-558A-425B-A23E-B63E93533558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D1C3AA05-E7C7-4C27-A908-2E47AFEBA600}"/>
              </a:ext>
            </a:extLst>
          </p:cNvPr>
          <p:cNvGrpSpPr/>
          <p:nvPr userDrawn="1"/>
        </p:nvGrpSpPr>
        <p:grpSpPr>
          <a:xfrm>
            <a:off x="-35250" y="6583500"/>
            <a:ext cx="2844750" cy="274500"/>
            <a:chOff x="-35250" y="6583500"/>
            <a:chExt cx="2844750" cy="274500"/>
          </a:xfrm>
          <a:solidFill>
            <a:schemeClr val="accent1"/>
          </a:solidFill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D94BF255-53E4-439B-83D0-7DE93A9900DD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7" name="Блок-схема: объединение 16">
              <a:extLst>
                <a:ext uri="{FF2B5EF4-FFF2-40B4-BE49-F238E27FC236}">
                  <a16:creationId xmlns:a16="http://schemas.microsoft.com/office/drawing/2014/main" id="{E38044D4-D5F4-4E1E-8B74-E24D6E7B2929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908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1">
            <a:extLst>
              <a:ext uri="{FF2B5EF4-FFF2-40B4-BE49-F238E27FC236}">
                <a16:creationId xmlns:a16="http://schemas.microsoft.com/office/drawing/2014/main" id="{AC7B45C4-0029-484F-BC10-E13FF5623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450" y="234000"/>
            <a:ext cx="11341100" cy="1035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id="{F8FF044D-1DB9-4B7C-9D24-F0D3A3DD3C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5450" y="2303463"/>
            <a:ext cx="4005550" cy="16208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Рисунок 2">
            <a:extLst>
              <a:ext uri="{FF2B5EF4-FFF2-40B4-BE49-F238E27FC236}">
                <a16:creationId xmlns:a16="http://schemas.microsoft.com/office/drawing/2014/main" id="{738784A2-81B9-4C54-8F48-52CB72EF971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95341" y="2303463"/>
            <a:ext cx="4005550" cy="16208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19" name="Рисунок 2">
            <a:extLst>
              <a:ext uri="{FF2B5EF4-FFF2-40B4-BE49-F238E27FC236}">
                <a16:creationId xmlns:a16="http://schemas.microsoft.com/office/drawing/2014/main" id="{21C4B4FC-EB7C-4B83-9B03-36AC76ADC66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761675" y="2303463"/>
            <a:ext cx="3004875" cy="16208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0" name="Рисунок 2">
            <a:extLst>
              <a:ext uri="{FF2B5EF4-FFF2-40B4-BE49-F238E27FC236}">
                <a16:creationId xmlns:a16="http://schemas.microsoft.com/office/drawing/2014/main" id="{FC421DAD-9956-40BC-B396-121BDF52207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5450" y="4058163"/>
            <a:ext cx="3004875" cy="16208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Рисунок 2">
            <a:extLst>
              <a:ext uri="{FF2B5EF4-FFF2-40B4-BE49-F238E27FC236}">
                <a16:creationId xmlns:a16="http://schemas.microsoft.com/office/drawing/2014/main" id="{0596AFFC-6327-4316-8A52-555C5499A3E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606109" y="4058163"/>
            <a:ext cx="4005550" cy="16208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Рисунок 2">
            <a:extLst>
              <a:ext uri="{FF2B5EF4-FFF2-40B4-BE49-F238E27FC236}">
                <a16:creationId xmlns:a16="http://schemas.microsoft.com/office/drawing/2014/main" id="{709A8CBC-B10E-4729-8664-C17D4F6947A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776000" y="4058163"/>
            <a:ext cx="4005550" cy="16208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Текст 4">
            <a:extLst>
              <a:ext uri="{FF2B5EF4-FFF2-40B4-BE49-F238E27FC236}">
                <a16:creationId xmlns:a16="http://schemas.microsoft.com/office/drawing/2014/main" id="{05550F69-FB7F-4160-902B-8FE3C5C275B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9739" y="1493838"/>
            <a:ext cx="11341100" cy="62706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7035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hyperlink" Target="https://presentation-creation.ru/" TargetMode="Externa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8E8430-DDB9-4451-9D36-B3AF2E769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BE93D94-3035-46FC-A88F-4C3D803A53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C1E060-1FC4-4335-BB7B-E97E627FA9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3E2BF-9ADC-477C-B985-ED6A3FE2C52E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DED04A-12F8-4119-ACB5-AA522965E3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F0D0D2-7346-4BE2-B3F5-7DE8403A21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424E6-770A-4943-8DFB-C07B33ECB3B4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21"/>
            <a:extLst>
              <a:ext uri="{FF2B5EF4-FFF2-40B4-BE49-F238E27FC236}">
                <a16:creationId xmlns:a16="http://schemas.microsoft.com/office/drawing/2014/main" id="{43780347-ADC3-4039-95E5-9DAF405C2D48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689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5" r:id="rId3"/>
    <p:sldLayoutId id="2147483667" r:id="rId4"/>
    <p:sldLayoutId id="2147483666" r:id="rId5"/>
    <p:sldLayoutId id="2147483661" r:id="rId6"/>
    <p:sldLayoutId id="2147483662" r:id="rId7"/>
    <p:sldLayoutId id="2147483663" r:id="rId8"/>
    <p:sldLayoutId id="2147483664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56" r:id="rId16"/>
    <p:sldLayoutId id="2147483657" r:id="rId17"/>
    <p:sldLayoutId id="2147483658" r:id="rId18"/>
    <p:sldLayoutId id="2147483659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11493500" y="5"/>
            <a:ext cx="711200" cy="12953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8" name="Rectangle 10"/>
          <p:cNvSpPr>
            <a:spLocks noChangeArrowheads="1"/>
          </p:cNvSpPr>
          <p:nvPr userDrawn="1"/>
        </p:nvSpPr>
        <p:spPr bwMode="auto">
          <a:xfrm>
            <a:off x="10399184" y="5"/>
            <a:ext cx="1280584" cy="12953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0" y="5"/>
            <a:ext cx="10449984" cy="12953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Microsoft Sans Serif" pitchFamily="34" charset="0"/>
                <a:cs typeface="Microsoft Sans Serif" pitchFamily="34" charset="0"/>
              </a:defRPr>
            </a:lvl1pPr>
          </a:lstStyle>
          <a:p>
            <a:fld id="{69C6A866-0A23-491F-85A5-D120BEBA0BC2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Microsoft Sans Serif" pitchFamily="34" charset="0"/>
                <a:cs typeface="Microsoft Sans Serif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Microsoft Sans Serif" pitchFamily="34" charset="0"/>
                <a:cs typeface="Microsoft Sans Serif" pitchFamily="34" charset="0"/>
              </a:defRPr>
            </a:lvl1pPr>
          </a:lstStyle>
          <a:p>
            <a:fld id="{F54C93B1-FCDD-4EE2-9D2A-962769FD0B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572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4267" kern="1200">
          <a:solidFill>
            <a:schemeClr val="bg1"/>
          </a:solidFill>
          <a:latin typeface="Microsoft Sans Serif" pitchFamily="34" charset="0"/>
          <a:ea typeface="+mj-ea"/>
          <a:cs typeface="Microsoft Sans Serif" pitchFamily="34" charset="0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Microsoft Sans Serif" pitchFamily="34" charset="0"/>
          <a:ea typeface="+mn-ea"/>
          <a:cs typeface="Microsoft Sans Serif" pitchFamily="34" charset="0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Microsoft Sans Serif" pitchFamily="34" charset="0"/>
          <a:ea typeface="+mn-ea"/>
          <a:cs typeface="Microsoft Sans Serif" pitchFamily="34" charset="0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Microsoft Sans Serif" pitchFamily="34" charset="0"/>
          <a:ea typeface="+mn-ea"/>
          <a:cs typeface="Microsoft Sans Serif" pitchFamily="34" charset="0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Microsoft Sans Serif" pitchFamily="34" charset="0"/>
          <a:ea typeface="+mn-ea"/>
          <a:cs typeface="Microsoft Sans Serif" pitchFamily="34" charset="0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Microsoft Sans Serif" pitchFamily="34" charset="0"/>
          <a:ea typeface="+mn-ea"/>
          <a:cs typeface="Microsoft Sans Serif" pitchFamily="34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7A3F9B0-C61E-4C60-847E-58C20F285CD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3A62C24-D04B-48C3-AA2C-139B09BA2CCB}"/>
              </a:ext>
            </a:extLst>
          </p:cNvPr>
          <p:cNvSpPr/>
          <p:nvPr/>
        </p:nvSpPr>
        <p:spPr>
          <a:xfrm>
            <a:off x="1255649" y="706950"/>
            <a:ext cx="9640575" cy="5197050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F517E966-A564-45E1-84EA-531571F522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6000" y="2349000"/>
            <a:ext cx="9144000" cy="130500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3"/>
                </a:solidFill>
                <a:latin typeface="Constantia" panose="02030602050306030303" pitchFamily="18" charset="0"/>
              </a:rPr>
              <a:t>Новая модель аттестации</a:t>
            </a:r>
            <a:br>
              <a:rPr lang="ru-RU" sz="3600" b="1" dirty="0">
                <a:solidFill>
                  <a:schemeClr val="accent3"/>
                </a:solidFill>
                <a:latin typeface="Constantia" panose="02030602050306030303" pitchFamily="18" charset="0"/>
              </a:rPr>
            </a:br>
            <a:r>
              <a:rPr lang="ru-RU" sz="3600" b="1" dirty="0">
                <a:solidFill>
                  <a:schemeClr val="accent3"/>
                </a:solidFill>
                <a:latin typeface="Constantia" panose="02030602050306030303" pitchFamily="18" charset="0"/>
              </a:rPr>
              <a:t>педагогических работников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7677A69-23E8-4468-B0C1-F200BA6A0BB0}"/>
              </a:ext>
            </a:extLst>
          </p:cNvPr>
          <p:cNvSpPr/>
          <p:nvPr/>
        </p:nvSpPr>
        <p:spPr>
          <a:xfrm>
            <a:off x="456450" y="257400"/>
            <a:ext cx="11318400" cy="6366600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09DA09B-3D07-5922-F3C8-4472B9D5B4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5599" y="706950"/>
            <a:ext cx="1550625" cy="155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61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9">
            <a:extLst>
              <a:ext uri="{FF2B5EF4-FFF2-40B4-BE49-F238E27FC236}">
                <a16:creationId xmlns:a16="http://schemas.microsoft.com/office/drawing/2014/main" id="{E893E3A9-6396-47AA-8648-E22DFF86D681}"/>
              </a:ext>
            </a:extLst>
          </p:cNvPr>
          <p:cNvSpPr txBox="1">
            <a:spLocks/>
          </p:cNvSpPr>
          <p:nvPr/>
        </p:nvSpPr>
        <p:spPr>
          <a:xfrm>
            <a:off x="1013436" y="2574000"/>
            <a:ext cx="10165127" cy="11502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7200" b="1" dirty="0">
                <a:solidFill>
                  <a:schemeClr val="accent1"/>
                </a:solidFill>
              </a:rPr>
              <a:t>СПАСИБО ЗА ВНИМАНИЕ!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2022E24-8647-40BE-8396-47B97A98CB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069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AE3AC5-8DCB-496C-8E63-AC9FF0F46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38" y="189000"/>
            <a:ext cx="10515599" cy="1325563"/>
          </a:xfrm>
        </p:spPr>
        <p:txBody>
          <a:bodyPr>
            <a:normAutofit/>
          </a:bodyPr>
          <a:lstStyle/>
          <a:p>
            <a:pPr algn="ctr"/>
            <a:r>
              <a:rPr lang="ru-RU" sz="2600" dirty="0">
                <a:solidFill>
                  <a:schemeClr val="tx2"/>
                </a:solidFill>
              </a:rPr>
              <a:t>Информация о документе (справочно-правовая система «Гарант»)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9A41605-339E-4210-9FCA-20A98B9F51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314000"/>
            <a:ext cx="10444163" cy="4769300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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Приказ Министерства просвещения РФ от 24 марта 2023 г. № 196 "Об утверждении Порядка проведения аттестации педагогических работников организаций, осуществляющих образовательную деятельность» </a:t>
            </a: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"/>
            </a:pP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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Вступил в силу с 1 сентября 2023 г. и действует до 31 августа 2029 г.</a:t>
            </a: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"/>
            </a:pP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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Опубликование: официальный интернет-портал правовой информации (pravo.gov.ru) 2 июня 2023 г.  № 0001202306020031</a:t>
            </a: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"/>
            </a:pPr>
            <a:endParaRPr lang="ru-RU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20000"/>
              </a:lnSpc>
              <a:spcBef>
                <a:spcPts val="0"/>
              </a:spcBef>
            </a:pPr>
            <a:r>
              <a:rPr lang="ru-RU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КВАЛИФИКАЦИОННЫЕ КАТЕГОРИИ УСТАНОВЛЕННЫЕ педагогическим работникам организаций, осуществляющих образовательную деятельность, ДО ВСТУПЛЕНИЯ В СИЛУ НАСТОЯЩЕГО ПРИКАЗА СОХРАНЯЮТСЯ В ТЕЧЕНИЕ СРОКА, НА КОТОРЫЙ ОНИ БЫЛИ УСТАНОВЛЕНЫ</a:t>
            </a:r>
          </a:p>
        </p:txBody>
      </p:sp>
    </p:spTree>
    <p:extLst>
      <p:ext uri="{BB962C8B-B14F-4D97-AF65-F5344CB8AC3E}">
        <p14:creationId xmlns:p14="http://schemas.microsoft.com/office/powerpoint/2010/main" val="209904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25E566-CFAD-3FE8-4C84-D8B982B62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9000"/>
            <a:ext cx="10515599" cy="1325563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Порядок проведения аттестации педагогических работников организаций, осуществляющих образовательную деятельность (Пр. № 196 от «24» марта 2023г.)</a:t>
            </a:r>
            <a:endParaRPr lang="ru-RU" sz="24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E3F1928-9650-29F0-4B12-090A8CCC980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3917" y="2124000"/>
            <a:ext cx="10444163" cy="4950000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ru-RU" sz="2400" dirty="0"/>
              <a:t>Общие положения</a:t>
            </a:r>
          </a:p>
          <a:p>
            <a:pPr marL="571500" indent="-571500">
              <a:buFont typeface="+mj-lt"/>
              <a:buAutoNum type="romanUcPeriod"/>
            </a:pPr>
            <a:r>
              <a:rPr lang="ru-RU" sz="2400" dirty="0"/>
              <a:t>Аттестация педагогических работников в целях подтверждения соответствия занимаемой должности</a:t>
            </a:r>
          </a:p>
          <a:p>
            <a:pPr marL="571500" indent="-571500">
              <a:buFont typeface="+mj-lt"/>
              <a:buAutoNum type="romanUcPeriod"/>
            </a:pPr>
            <a:r>
              <a:rPr lang="ru-RU" sz="2400" dirty="0"/>
              <a:t>Аттестация педагогических работников в целях установления первой и высшей квалификационной категории</a:t>
            </a:r>
          </a:p>
          <a:p>
            <a:pPr marL="571500" indent="-571500">
              <a:buFont typeface="+mj-lt"/>
              <a:buAutoNum type="romanUcPeriod"/>
            </a:pPr>
            <a:r>
              <a:rPr lang="ru-RU" sz="2400" dirty="0"/>
              <a:t>Аттестация педагогических работников в целях установления квалификационной категории «педагог – методист» или «педагог – наставник»</a:t>
            </a:r>
          </a:p>
        </p:txBody>
      </p:sp>
    </p:spTree>
    <p:extLst>
      <p:ext uri="{BB962C8B-B14F-4D97-AF65-F5344CB8AC3E}">
        <p14:creationId xmlns:p14="http://schemas.microsoft.com/office/powerpoint/2010/main" val="369435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282FF9-91A8-1EBF-CB87-251AE1F53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0336"/>
            <a:ext cx="10972800" cy="1143000"/>
          </a:xfrm>
        </p:spPr>
        <p:txBody>
          <a:bodyPr>
            <a:noAutofit/>
          </a:bodyPr>
          <a:lstStyle/>
          <a:p>
            <a:r>
              <a:rPr lang="ru-RU" sz="1800" dirty="0"/>
              <a:t>Оценка профессиональной деятельности педагогических работников в целях установления квалификационной категории осуществляется аттестационной комиссией на основе результатов их работы, соответствующих данным показателям, предусмотренным пунктами 35, 36 нового Порядка аттестации.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1268FD-68BB-6A41-D4C0-6AF8E33DE79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dirty="0"/>
              <a:t>ПЕРВАЯ КВАЛИФИКАЦИОННАЯ КАТЕГОРИЯ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600" dirty="0"/>
              <a:t>стабильные положительные результаты освоения обучающимися образовательных программ, в том числе в области искусств, физической культуры и порта, по итогам мониторингов и иных форм контроля, проводимых организацией</a:t>
            </a:r>
          </a:p>
          <a:p>
            <a:pPr marL="0" indent="0">
              <a:buNone/>
            </a:pPr>
            <a:endParaRPr lang="ru-RU" sz="1600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sz="1600" dirty="0"/>
              <a:t>стабильные положительные результаты освоения обучающимися образовательных программ по итогам мониторинга системы образования, проводимого в порядке, установленном Правительством Российской Федерации (Постановление Правительства Российской Федерации от 5 августа 2013 года № 662 «Об осуществлении мониторинга системы образования»)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4FEA57C-2ACF-ADD9-B376-2E30A170340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1600" dirty="0"/>
              <a:t>ВЫСШАЯ КВАЛИФИКАЦИОННАЯ КАТЕГОРИЯ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600" dirty="0"/>
              <a:t>достижение обучающимися положительной динамики результатов освоения образовательных программ, в том числе в области искусств, физической культуры и спорта, по итогам мониторингов, проводимых организацией</a:t>
            </a:r>
          </a:p>
          <a:p>
            <a:pPr marL="0" indent="0">
              <a:buNone/>
            </a:pPr>
            <a:endParaRPr lang="ru-RU" sz="1600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sz="1600" dirty="0"/>
              <a:t>достижение обучающимися положительных результатов освоения образовательных программ по итогам мониторинга системы образования, проводимого в порядке, установленном Правительством Российской Федерации (Постановление Правительства Российской Федерации от 5 августа 2013 г. № 662 «Об осуществлении мониторинга системы образования»)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032383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282FF9-91A8-1EBF-CB87-251AE1F53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0336"/>
            <a:ext cx="10972800" cy="1143000"/>
          </a:xfrm>
        </p:spPr>
        <p:txBody>
          <a:bodyPr>
            <a:noAutofit/>
          </a:bodyPr>
          <a:lstStyle/>
          <a:p>
            <a:r>
              <a:rPr lang="ru-RU" sz="1800" dirty="0"/>
              <a:t>Оценка профессиональной деятельности педагогических работников в целях установления квалификационной категории осуществляется аттестационной комиссией на основе результатов их работы, соответствующих данным показателям, предусмотренным пунктами 35, 36 нового Порядка аттестации.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1268FD-68BB-6A41-D4C0-6AF8E33DE79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1600" dirty="0"/>
              <a:t>ПЕРВАЯ КВАЛИФИКАЦИОННАЯ КАТЕГОРИЯ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600" dirty="0"/>
              <a:t>выявление развитие у обучающихся способностей к научной (интеллектуальной), творческой, физкультурно-спортивной деятельности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1600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sz="1600" dirty="0"/>
              <a:t>личный вклад в повышение качества образования, совершенствование методов обучения и воспитания, транслирование в педагогических коллективах опыта практических результатов своей профессиональной деятельности, активное участие в работе методических объединений педагогических работников организации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4FEA57C-2ACF-ADD9-B376-2E30A170340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1600" dirty="0"/>
              <a:t>ВЫСШАЯ КВАЛИФИКАЦИОННАЯ КАТЕГОРИЯ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600" dirty="0"/>
              <a:t>выявление и развитие способностей обучающихся в научной (интеллектуальной), творческой, физкультурно-спортивной деятельности, а также их участия в олимпиадах, конкурсах, фестивалях, соревнованиях</a:t>
            </a:r>
          </a:p>
          <a:p>
            <a:pPr marL="0" indent="0">
              <a:buNone/>
            </a:pPr>
            <a:endParaRPr lang="ru-RU" sz="1600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sz="1600" dirty="0"/>
              <a:t>личный вклад в повышение качества образования, совершенствование методов обучения и воспитания, и продуктивного использования новых образовательных технологий, транслирование в педагогических коллективах опыта практических результатов своей профессиональной деятельности, в том числе экспериментальной и инновационной</a:t>
            </a:r>
          </a:p>
          <a:p>
            <a:pPr marL="0" indent="0">
              <a:buNone/>
            </a:pPr>
            <a:endParaRPr lang="ru-RU" sz="1600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sz="1600" dirty="0"/>
              <a:t>активное участие в работе методических объединений педагогических работников организаций, в разработке программно-методического сопровождения образовательного процесса, профессиональных конкурсах</a:t>
            </a:r>
          </a:p>
        </p:txBody>
      </p:sp>
    </p:spTree>
    <p:extLst>
      <p:ext uri="{BB962C8B-B14F-4D97-AF65-F5344CB8AC3E}">
        <p14:creationId xmlns:p14="http://schemas.microsoft.com/office/powerpoint/2010/main" val="1091366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599535-9ECC-0DD1-E46A-FB5C34C5D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Какие изменения в порядке аттестации предусмотрены </a:t>
            </a:r>
            <a:r>
              <a:rPr lang="ru-RU" sz="1800" b="1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приказом </a:t>
            </a:r>
            <a:r>
              <a:rPr lang="ru-RU" sz="1800" b="1" i="1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Минпросвещения</a:t>
            </a:r>
            <a:r>
              <a:rPr lang="ru-RU" sz="1800" b="1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России от 24.03.2023 № 196 «Об утверждении Порядка проведения аттестации педагогических работников организаций, осуществляющих образовательную деятельность»?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B229FD-F017-663C-CF73-85987FE53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1291400" cy="452596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ru-RU" sz="1800" b="1" u="none" strike="noStrike" baseline="0" dirty="0">
                <a:solidFill>
                  <a:schemeClr val="accent6"/>
                </a:solidFill>
                <a:latin typeface="Calibri" panose="020F0502020204030204" pitchFamily="34" charset="0"/>
              </a:rPr>
              <a:t>сохранены условия прохождения аттестации в целях соответствия занимаемой должности;</a:t>
            </a:r>
          </a:p>
          <a:p>
            <a:pPr>
              <a:lnSpc>
                <a:spcPct val="150000"/>
              </a:lnSpc>
            </a:pPr>
            <a:r>
              <a:rPr lang="ru-RU" sz="1800" b="1" u="none" strike="noStrike" baseline="0" dirty="0">
                <a:solidFill>
                  <a:schemeClr val="accent6"/>
                </a:solidFill>
                <a:latin typeface="Calibri" panose="020F0502020204030204" pitchFamily="34" charset="0"/>
              </a:rPr>
              <a:t>сроки действия квалификационных категорий не установлены;</a:t>
            </a:r>
          </a:p>
          <a:p>
            <a:pPr>
              <a:lnSpc>
                <a:spcPct val="150000"/>
              </a:lnSpc>
            </a:pPr>
            <a:r>
              <a:rPr lang="ru-RU" sz="1800" b="1" u="none" strike="noStrike" dirty="0">
                <a:solidFill>
                  <a:schemeClr val="accent6"/>
                </a:solidFill>
                <a:latin typeface="Calibri" panose="020F0502020204030204" pitchFamily="34" charset="0"/>
              </a:rPr>
              <a:t>чтобы подать на высшую категорию не нужно ждать 2 года после присвоения первой, но показатели п</a:t>
            </a:r>
            <a:r>
              <a:rPr lang="ru-RU" sz="1800" b="1" u="none" strike="noStrike" baseline="0" dirty="0">
                <a:solidFill>
                  <a:schemeClr val="accent6"/>
                </a:solidFill>
                <a:latin typeface="Calibri" panose="020F0502020204030204" pitchFamily="34" charset="0"/>
              </a:rPr>
              <a:t>рофессиональной деятельности, должны соответствовать высшей квалификационной категории (п.36 приказа Министерства просвещения Российской Федерации от 24 марта 2023 года № 196);</a:t>
            </a:r>
          </a:p>
          <a:p>
            <a:pPr>
              <a:lnSpc>
                <a:spcPct val="150000"/>
              </a:lnSpc>
            </a:pPr>
            <a:r>
              <a:rPr lang="ru-RU" sz="1800" b="1" u="none" strike="noStrike" baseline="0" dirty="0">
                <a:solidFill>
                  <a:schemeClr val="accent6"/>
                </a:solidFill>
                <a:latin typeface="Calibri" panose="020F0502020204030204" pitchFamily="34" charset="0"/>
              </a:rPr>
              <a:t>подать заявление на высшую квалификационную категорию по занимаемой должности можно </a:t>
            </a:r>
            <a:r>
              <a:rPr lang="ru-RU" sz="1800" b="1" u="sng" strike="noStrike" baseline="0" dirty="0">
                <a:solidFill>
                  <a:schemeClr val="accent6"/>
                </a:solidFill>
                <a:latin typeface="Calibri" panose="020F0502020204030204" pitchFamily="34" charset="0"/>
              </a:rPr>
              <a:t>при наличии первой квалификационной категории по любой должности</a:t>
            </a:r>
            <a:r>
              <a:rPr lang="ru-RU" sz="1800" b="1" u="none" strike="noStrike" baseline="0" dirty="0">
                <a:solidFill>
                  <a:schemeClr val="accent6"/>
                </a:solidFill>
                <a:latin typeface="Calibri" panose="020F0502020204030204" pitchFamily="34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ru-RU" sz="1800" b="1" u="none" strike="noStrike" baseline="0" dirty="0">
                <a:solidFill>
                  <a:schemeClr val="accent6"/>
                </a:solidFill>
                <a:latin typeface="Calibri" panose="020F0502020204030204" pitchFamily="34" charset="0"/>
              </a:rPr>
              <a:t>заявление на квалификационную категорию можно подать и после истечения срока ее действия;</a:t>
            </a:r>
          </a:p>
          <a:p>
            <a:pPr>
              <a:lnSpc>
                <a:spcPct val="150000"/>
              </a:lnSpc>
            </a:pPr>
            <a:r>
              <a:rPr lang="ru-RU" sz="1800" b="1" dirty="0">
                <a:solidFill>
                  <a:schemeClr val="accent6"/>
                </a:solidFill>
                <a:latin typeface="Calibri" panose="020F0502020204030204" pitchFamily="34" charset="0"/>
              </a:rPr>
              <a:t>работники, имеющие государственные награды, почетные звания, ведомственные знаки отличия и иные награды, полученные за достижения в педагогической деятельности, либо являются призерами профессиональных конкурсов, соответствующих направлениям их деятельности, проходят аттестацию по упрощенной процедуре, без всестороннего анализа профессиональной деятельности;</a:t>
            </a:r>
          </a:p>
          <a:p>
            <a:pPr>
              <a:lnSpc>
                <a:spcPct val="150000"/>
              </a:lnSpc>
            </a:pPr>
            <a:r>
              <a:rPr lang="ru-RU" sz="1800" b="1" dirty="0">
                <a:solidFill>
                  <a:schemeClr val="accent6"/>
                </a:solidFill>
                <a:latin typeface="Calibri" panose="020F0502020204030204" pitchFamily="34" charset="0"/>
              </a:rPr>
              <a:t>введены новые квалификационные категории - «педагог-методист» и «педагог-наставник»;</a:t>
            </a:r>
          </a:p>
          <a:p>
            <a:pPr>
              <a:lnSpc>
                <a:spcPct val="150000"/>
              </a:lnSpc>
            </a:pPr>
            <a:r>
              <a:rPr lang="ru-RU" sz="1800" b="1" dirty="0">
                <a:solidFill>
                  <a:schemeClr val="accent6"/>
                </a:solidFill>
                <a:latin typeface="Calibri" panose="020F0502020204030204" pitchFamily="34" charset="0"/>
              </a:rPr>
              <a:t>сведения об установленной квалификационной категории вносятся работодателем в трудовую книжку</a:t>
            </a:r>
          </a:p>
          <a:p>
            <a:endParaRPr lang="ru-RU" sz="1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789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4D2118-9146-2585-645F-A5FAA1B80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600" dirty="0"/>
              <a:t>Квалификационные категории «педагог-методист», </a:t>
            </a:r>
            <a:br>
              <a:rPr lang="ru-RU" sz="2600" dirty="0"/>
            </a:br>
            <a:r>
              <a:rPr lang="ru-RU" sz="2600" dirty="0"/>
              <a:t>«педагог-наставник»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9BE73D-86E0-2EB8-33D9-1AF360FB93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+mj-lt"/>
              <a:buAutoNum type="arabicParenR"/>
            </a:pPr>
            <a:r>
              <a:rPr lang="ru-RU" sz="1700" dirty="0">
                <a:solidFill>
                  <a:srgbClr val="000000"/>
                </a:solidFill>
                <a:latin typeface="Calibri" panose="020F0502020204030204" pitchFamily="34" charset="0"/>
              </a:rPr>
              <a:t>Аттестация в целях установления квалификационной категории «педагог-методист» или «педагог-наставник» проводится по желанию педагогических работников. К указанной аттестации допускаются педагогические работники, имеющие высшую квалификационную категорию.</a:t>
            </a:r>
          </a:p>
          <a:p>
            <a:pPr>
              <a:lnSpc>
                <a:spcPct val="150000"/>
              </a:lnSpc>
              <a:buFont typeface="+mj-lt"/>
              <a:buAutoNum type="arabicParenR"/>
            </a:pPr>
            <a:r>
              <a:rPr lang="ru-RU" sz="1700" dirty="0">
                <a:solidFill>
                  <a:srgbClr val="000000"/>
                </a:solidFill>
                <a:latin typeface="Calibri" panose="020F0502020204030204" pitchFamily="34" charset="0"/>
              </a:rPr>
              <a:t>К заявлению в аттестационную комиссию прилагается ходатайство работодателя в аттестационную комиссию, характеризующее деятельность педагогического работника, направленную на совершенствование методической работы или наставничества непосредственно в образовательной организации. Ходатайство работодателя формируется на основе решения педагогического совета образовательной организации.</a:t>
            </a:r>
          </a:p>
        </p:txBody>
      </p:sp>
    </p:spTree>
    <p:extLst>
      <p:ext uri="{BB962C8B-B14F-4D97-AF65-F5344CB8AC3E}">
        <p14:creationId xmlns:p14="http://schemas.microsoft.com/office/powerpoint/2010/main" val="2266492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97D943-DF40-81C9-B0F7-72295EAF7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600" dirty="0"/>
              <a:t>Квалификационная категория «педагог-методист»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2BFDB6-72C0-488D-8174-BFBECB6A9A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ru-RU" sz="1800" dirty="0"/>
              <a:t>руководство методическим объединением педагогических работников образовательной организации и активного участия в методической работе образовательной организации;</a:t>
            </a:r>
          </a:p>
          <a:p>
            <a:pPr>
              <a:lnSpc>
                <a:spcPct val="150000"/>
              </a:lnSpc>
            </a:pPr>
            <a:r>
              <a:rPr lang="ru-RU" sz="1800" dirty="0"/>
              <a:t>руководство разработкой программно-методического сопровождения образовательного процесса, в том числе методического сопровождения реализации инновационных образовательных программ и проектов в образовательной организации</a:t>
            </a:r>
          </a:p>
          <a:p>
            <a:pPr>
              <a:lnSpc>
                <a:spcPct val="150000"/>
              </a:lnSpc>
            </a:pPr>
            <a:r>
              <a:rPr lang="ru-RU" sz="1800" dirty="0"/>
              <a:t>методическая поддержка педагогических работников образовательной организации при подготовке к участию в профессиональных конкурсах</a:t>
            </a:r>
          </a:p>
          <a:p>
            <a:pPr>
              <a:lnSpc>
                <a:spcPct val="150000"/>
              </a:lnSpc>
            </a:pPr>
            <a:r>
              <a:rPr lang="ru-RU" sz="1800" dirty="0"/>
              <a:t>участие в методической поддержке (сопровождении) педагогических работников образовательной организации, направленной на их профессиональное развитие, преодоление профессиональных дефицитов</a:t>
            </a:r>
          </a:p>
          <a:p>
            <a:pPr>
              <a:lnSpc>
                <a:spcPct val="150000"/>
              </a:lnSpc>
            </a:pPr>
            <a:r>
              <a:rPr lang="ru-RU" sz="1800" dirty="0"/>
              <a:t>передача опыта по применению в образовательной организации авторских учебных и/или учебно-методических разработок</a:t>
            </a:r>
          </a:p>
          <a:p>
            <a:endParaRPr lang="ru-RU" sz="1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0559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ABA46C-4BA9-D15D-00FD-586E7719F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600" dirty="0"/>
              <a:t>Квалификационная категория «педагог-наставник»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F01A80-A18C-EA54-DD22-2E561D4D6B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1800" dirty="0"/>
              <a:t>руководство практической подготовкой студентов, обучающихся по образовательным программам среднего профессионального образования и (или) образовательным программам высшего образования;</a:t>
            </a:r>
          </a:p>
          <a:p>
            <a:pPr>
              <a:lnSpc>
                <a:spcPct val="150000"/>
              </a:lnSpc>
            </a:pPr>
            <a:r>
              <a:rPr lang="ru-RU" sz="1800" dirty="0"/>
              <a:t>наставничество в отношении педагогических работников образовательной организации, активное сопровождение их профессионального развития в образовательной организации</a:t>
            </a:r>
          </a:p>
          <a:p>
            <a:pPr>
              <a:lnSpc>
                <a:spcPct val="150000"/>
              </a:lnSpc>
            </a:pPr>
            <a:r>
              <a:rPr lang="ru-RU" sz="1800" dirty="0"/>
              <a:t>содействие в подготовке педагогических работников, в том числе из числа молодых специалистов, к участию в конкурсах профессионального (педагогического) мастерства;</a:t>
            </a:r>
          </a:p>
          <a:p>
            <a:pPr>
              <a:lnSpc>
                <a:spcPct val="150000"/>
              </a:lnSpc>
            </a:pPr>
            <a:r>
              <a:rPr lang="ru-RU" sz="1800" dirty="0"/>
              <a:t>распространение авторских подходов и методических разработок в области наставнической деятельности в образовательной организации</a:t>
            </a:r>
          </a:p>
        </p:txBody>
      </p:sp>
    </p:spTree>
    <p:extLst>
      <p:ext uri="{BB962C8B-B14F-4D97-AF65-F5344CB8AC3E}">
        <p14:creationId xmlns:p14="http://schemas.microsoft.com/office/powerpoint/2010/main" val="4629187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ysClr val="window" lastClr="FFFFFF"/>
      </a:lt1>
      <a:dk2>
        <a:srgbClr val="025373"/>
      </a:dk2>
      <a:lt2>
        <a:srgbClr val="E7E6E6"/>
      </a:lt2>
      <a:accent1>
        <a:srgbClr val="025373"/>
      </a:accent1>
      <a:accent2>
        <a:srgbClr val="0378A6"/>
      </a:accent2>
      <a:accent3>
        <a:srgbClr val="F2CB05"/>
      </a:accent3>
      <a:accent4>
        <a:srgbClr val="D6D6D6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4A646"/>
      </a:accent1>
      <a:accent2>
        <a:srgbClr val="3399CC"/>
      </a:accent2>
      <a:accent3>
        <a:srgbClr val="336699"/>
      </a:accent3>
      <a:accent4>
        <a:srgbClr val="66CCCC"/>
      </a:accent4>
      <a:accent5>
        <a:srgbClr val="6699CC"/>
      </a:accent5>
      <a:accent6>
        <a:srgbClr val="33336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950</Words>
  <Application>Microsoft Office PowerPoint</Application>
  <PresentationFormat>Широкоэкранный</PresentationFormat>
  <Paragraphs>58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20" baseType="lpstr">
      <vt:lpstr>Arial</vt:lpstr>
      <vt:lpstr>Calibri</vt:lpstr>
      <vt:lpstr>Calibri Light</vt:lpstr>
      <vt:lpstr>Constantia</vt:lpstr>
      <vt:lpstr>Microsoft Sans Serif</vt:lpstr>
      <vt:lpstr>Symbol</vt:lpstr>
      <vt:lpstr>Times New Roman</vt:lpstr>
      <vt:lpstr>Wingdings</vt:lpstr>
      <vt:lpstr>Тема Office</vt:lpstr>
      <vt:lpstr>Office Theme</vt:lpstr>
      <vt:lpstr>Новая модель аттестации педагогических работников</vt:lpstr>
      <vt:lpstr>Информация о документе (справочно-правовая система «Гарант»)</vt:lpstr>
      <vt:lpstr>Порядок проведения аттестации педагогических работников организаций, осуществляющих образовательную деятельность (Пр. № 196 от «24» марта 2023г.)</vt:lpstr>
      <vt:lpstr>Оценка профессиональной деятельности педагогических работников в целях установления квалификационной категории осуществляется аттестационной комиссией на основе результатов их работы, соответствующих данным показателям, предусмотренным пунктами 35, 36 нового Порядка аттестации.</vt:lpstr>
      <vt:lpstr>Оценка профессиональной деятельности педагогических работников в целях установления квалификационной категории осуществляется аттестационной комиссией на основе результатов их работы, соответствующих данным показателям, предусмотренным пунктами 35, 36 нового Порядка аттестации.</vt:lpstr>
      <vt:lpstr>Какие изменения в порядке аттестации предусмотрены приказом Минпросвещения России от 24.03.2023 № 196 «Об утверждении Порядка проведения аттестации педагогических работников организаций, осуществляющих образовательную деятельность»?</vt:lpstr>
      <vt:lpstr>Квалификационные категории «педагог-методист»,  «педагог-наставник»</vt:lpstr>
      <vt:lpstr>Квалификационная категория «педагог-методист»</vt:lpstr>
      <vt:lpstr>Квалификационная категория «педагог-наставник»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Пахомова Луиза Николаевна</cp:lastModifiedBy>
  <cp:revision>28</cp:revision>
  <dcterms:created xsi:type="dcterms:W3CDTF">2020-06-21T13:18:43Z</dcterms:created>
  <dcterms:modified xsi:type="dcterms:W3CDTF">2024-01-11T12:11:45Z</dcterms:modified>
</cp:coreProperties>
</file>