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7335" autoAdjust="0"/>
  </p:normalViewPr>
  <p:slideViewPr>
    <p:cSldViewPr>
      <p:cViewPr varScale="1">
        <p:scale>
          <a:sx n="74" d="100"/>
          <a:sy n="74" d="100"/>
        </p:scale>
        <p:origin x="-95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32883-3599-45C0-A6FF-0548E1B859AC}" type="datetimeFigureOut">
              <a:rPr lang="ru-RU" smtClean="0"/>
              <a:pPr/>
              <a:t>11.10.2023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3AE1B8-2603-4FFA-B8EE-802F23A6A3A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C3AE1B8-2603-4FFA-B8EE-802F23A6A3A7}"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C3AE1B8-2603-4FFA-B8EE-802F23A6A3A7}"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404A88A-B961-4391-80CF-E8C44C2BBA9A}" type="datetimeFigureOut">
              <a:rPr lang="ru-RU" smtClean="0"/>
              <a:pPr/>
              <a:t>11.10.2023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97BA05-5E35-417A-AECB-D7AE26DCC40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4A88A-B961-4391-80CF-E8C44C2BBA9A}" type="datetimeFigureOut">
              <a:rPr lang="ru-RU" smtClean="0"/>
              <a:pPr/>
              <a:t>11.10.2023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7BA05-5E35-417A-AECB-D7AE26DCC40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2000240"/>
            <a:ext cx="7286676" cy="3216265"/>
          </a:xfrm>
          <a:prstGeom prst="rect">
            <a:avLst/>
          </a:prstGeom>
        </p:spPr>
        <p:txBody>
          <a:bodyPr wrap="square">
            <a:spAutoFit/>
          </a:bodyPr>
          <a:lstStyle/>
          <a:p>
            <a:pPr algn="ctr"/>
            <a:endParaRPr lang="ru-RU" sz="1100" dirty="0" smtClean="0">
              <a:solidFill>
                <a:srgbClr val="434343"/>
              </a:solidFill>
              <a:latin typeface="Oswald"/>
              <a:ea typeface="Oswald"/>
              <a:cs typeface="Oswald"/>
              <a:sym typeface="Oswald"/>
            </a:endParaRPr>
          </a:p>
          <a:p>
            <a:pPr algn="ctr"/>
            <a:endParaRPr lang="ru-RU" sz="1100" dirty="0" smtClean="0">
              <a:solidFill>
                <a:srgbClr val="434343"/>
              </a:solidFill>
              <a:latin typeface="Oswald"/>
              <a:ea typeface="Oswald"/>
              <a:cs typeface="Oswald"/>
              <a:sym typeface="Oswald"/>
            </a:endParaRPr>
          </a:p>
          <a:p>
            <a:pPr algn="ctr"/>
            <a:endParaRPr lang="ru-RU" sz="1100" dirty="0" smtClean="0">
              <a:solidFill>
                <a:srgbClr val="434343"/>
              </a:solidFill>
              <a:latin typeface="Oswald"/>
              <a:ea typeface="Oswald"/>
              <a:cs typeface="Oswald"/>
              <a:sym typeface="Oswald"/>
            </a:endParaRPr>
          </a:p>
          <a:p>
            <a:pPr algn="ctr"/>
            <a:endParaRPr lang="ru-RU" sz="1100" dirty="0" smtClean="0">
              <a:solidFill>
                <a:srgbClr val="434343"/>
              </a:solidFill>
              <a:latin typeface="Oswald"/>
              <a:ea typeface="Oswald"/>
              <a:cs typeface="Oswald"/>
              <a:sym typeface="Oswald"/>
            </a:endParaRPr>
          </a:p>
          <a:p>
            <a:pPr algn="ctr"/>
            <a:endParaRPr lang="ru-RU" sz="1100" dirty="0" smtClean="0">
              <a:solidFill>
                <a:srgbClr val="434343"/>
              </a:solidFill>
              <a:latin typeface="Oswald"/>
              <a:ea typeface="Oswald"/>
              <a:cs typeface="Oswald"/>
              <a:sym typeface="Oswald"/>
            </a:endParaRPr>
          </a:p>
          <a:p>
            <a:pPr lvl="0" algn="ctr"/>
            <a:r>
              <a:rPr lang="ru-RU" sz="2400" b="1" dirty="0" smtClean="0">
                <a:latin typeface="Times New Roman" pitchFamily="18" charset="0"/>
                <a:ea typeface="Oswald"/>
                <a:cs typeface="Times New Roman" pitchFamily="18" charset="0"/>
                <a:sym typeface="Oswald"/>
              </a:rPr>
              <a:t>Основания,  порядок и формы </a:t>
            </a:r>
          </a:p>
          <a:p>
            <a:pPr lvl="0" algn="ctr"/>
            <a:r>
              <a:rPr lang="ru-RU" sz="2400" b="1" dirty="0" smtClean="0">
                <a:latin typeface="Times New Roman" pitchFamily="18" charset="0"/>
                <a:ea typeface="Oswald"/>
                <a:cs typeface="Times New Roman" pitchFamily="18" charset="0"/>
                <a:sym typeface="Oswald"/>
              </a:rPr>
              <a:t>предоставления мер социальной защиты (поддержки) </a:t>
            </a:r>
          </a:p>
          <a:p>
            <a:pPr lvl="0" algn="ctr"/>
            <a:r>
              <a:rPr lang="ru-RU" sz="2400" b="1" dirty="0" smtClean="0">
                <a:latin typeface="Times New Roman" pitchFamily="18" charset="0"/>
                <a:ea typeface="Oswald"/>
                <a:cs typeface="Times New Roman" pitchFamily="18" charset="0"/>
                <a:sym typeface="Oswald"/>
              </a:rPr>
              <a:t>в ГАПОУ СО «УГК им. И.И. ПОЛЗУНОВА»</a:t>
            </a:r>
          </a:p>
          <a:p>
            <a:pPr lvl="0" algn="ctr"/>
            <a:endParaRPr lang="ru-RU" sz="1600" b="1" dirty="0" smtClean="0">
              <a:latin typeface="Times New Roman" pitchFamily="18" charset="0"/>
              <a:ea typeface="Oswald"/>
              <a:cs typeface="Times New Roman" pitchFamily="18" charset="0"/>
              <a:sym typeface="Oswald"/>
            </a:endParaRPr>
          </a:p>
          <a:p>
            <a:pPr lvl="0" algn="ctr"/>
            <a:endParaRPr lang="ru-RU" sz="1600" b="1" dirty="0" smtClean="0">
              <a:latin typeface="Times New Roman" pitchFamily="18" charset="0"/>
              <a:ea typeface="Oswald"/>
              <a:cs typeface="Times New Roman" pitchFamily="18" charset="0"/>
              <a:sym typeface="Oswald"/>
            </a:endParaRPr>
          </a:p>
          <a:p>
            <a:pPr algn="ctr"/>
            <a:endParaRPr lang="ru-RU" sz="2000" dirty="0" smtClean="0">
              <a:latin typeface="Times New Roman" pitchFamily="18" charset="0"/>
              <a:cs typeface="Times New Roman" pitchFamily="18" charset="0"/>
            </a:endParaRPr>
          </a:p>
        </p:txBody>
      </p:sp>
      <p:sp>
        <p:nvSpPr>
          <p:cNvPr id="3" name="Прямоугольник 2"/>
          <p:cNvSpPr/>
          <p:nvPr/>
        </p:nvSpPr>
        <p:spPr>
          <a:xfrm>
            <a:off x="4071934" y="6143644"/>
            <a:ext cx="4775019" cy="523220"/>
          </a:xfrm>
          <a:prstGeom prst="rect">
            <a:avLst/>
          </a:prstGeom>
        </p:spPr>
        <p:txBody>
          <a:bodyPr wrap="square">
            <a:spAutoFit/>
          </a:bodyPr>
          <a:lstStyle/>
          <a:p>
            <a:pPr lvl="0" algn="r"/>
            <a:r>
              <a:rPr lang="ru-RU" sz="1400" b="1" i="1" dirty="0" smtClean="0">
                <a:latin typeface="Times New Roman" pitchFamily="18" charset="0"/>
                <a:ea typeface="Oswald"/>
                <a:cs typeface="Times New Roman" pitchFamily="18" charset="0"/>
                <a:sym typeface="Oswald"/>
              </a:rPr>
              <a:t>Материал подготовил:</a:t>
            </a:r>
          </a:p>
          <a:p>
            <a:pPr lvl="0" algn="r"/>
            <a:r>
              <a:rPr lang="ru-RU" sz="1400" b="1" i="1" dirty="0" smtClean="0">
                <a:latin typeface="Times New Roman" pitchFamily="18" charset="0"/>
                <a:ea typeface="Oswald"/>
                <a:cs typeface="Times New Roman" pitchFamily="18" charset="0"/>
                <a:sym typeface="Oswald"/>
              </a:rPr>
              <a:t> социальный педагог, Юлия Владимировна Павлова</a:t>
            </a:r>
          </a:p>
        </p:txBody>
      </p:sp>
      <p:cxnSp>
        <p:nvCxnSpPr>
          <p:cNvPr id="5" name="Прямая соединительная линия 4"/>
          <p:cNvCxnSpPr/>
          <p:nvPr/>
        </p:nvCxnSpPr>
        <p:spPr>
          <a:xfrm>
            <a:off x="2643174" y="6072206"/>
            <a:ext cx="6215106"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428596" y="6215082"/>
            <a:ext cx="1028230" cy="369332"/>
          </a:xfrm>
          <a:prstGeom prst="rect">
            <a:avLst/>
          </a:prstGeom>
        </p:spPr>
        <p:txBody>
          <a:bodyPr wrap="none">
            <a:spAutoFit/>
          </a:bodyPr>
          <a:lstStyle/>
          <a:p>
            <a:pPr lvl="0" algn="ctr"/>
            <a:r>
              <a:rPr lang="ru-RU" b="1" dirty="0" smtClean="0">
                <a:latin typeface="Times New Roman" pitchFamily="18" charset="0"/>
                <a:ea typeface="Oswald"/>
                <a:cs typeface="Times New Roman" pitchFamily="18" charset="0"/>
                <a:sym typeface="Oswald"/>
              </a:rPr>
              <a:t>2023 год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512757"/>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ЕДИНОВРЕМЕННОЕ ДЕНЕЖНОЕ ПОСОБИЕ ВЫПУСКНИКАМ</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2786058"/>
            <a:ext cx="7858180" cy="3786214"/>
          </a:xfrm>
        </p:spPr>
        <p:txBody>
          <a:bodyPr/>
          <a:lstStyle/>
          <a:p>
            <a:endParaRPr lang="ru-RU" dirty="0"/>
          </a:p>
        </p:txBody>
      </p:sp>
      <p:graphicFrame>
        <p:nvGraphicFramePr>
          <p:cNvPr id="4" name="Таблица 3"/>
          <p:cNvGraphicFramePr>
            <a:graphicFrameLocks noGrp="1"/>
          </p:cNvGraphicFramePr>
          <p:nvPr/>
        </p:nvGraphicFramePr>
        <p:xfrm>
          <a:off x="642910" y="2786061"/>
          <a:ext cx="7858180" cy="3857648"/>
        </p:xfrm>
        <a:graphic>
          <a:graphicData uri="http://schemas.openxmlformats.org/drawingml/2006/table">
            <a:tbl>
              <a:tblPr firstRow="1" bandRow="1">
                <a:tableStyleId>{5C22544A-7EE6-4342-B048-85BDC9FD1C3A}</a:tableStyleId>
              </a:tblPr>
              <a:tblGrid>
                <a:gridCol w="3929090"/>
                <a:gridCol w="3929090"/>
              </a:tblGrid>
              <a:tr h="641662">
                <a:tc>
                  <a:txBody>
                    <a:bodyPr/>
                    <a:lstStyle/>
                    <a:p>
                      <a:pPr marL="0" lvl="0" indent="0" algn="l" rtl="0">
                        <a:spcBef>
                          <a:spcPts val="0"/>
                        </a:spcBef>
                        <a:spcAft>
                          <a:spcPts val="0"/>
                        </a:spcAft>
                        <a:buNone/>
                      </a:pPr>
                      <a:r>
                        <a:rPr lang="ru-RU" sz="1200" b="1" dirty="0" smtClean="0">
                          <a:latin typeface="Times New Roman" pitchFamily="18" charset="0"/>
                          <a:ea typeface="Oswald"/>
                          <a:cs typeface="Times New Roman" pitchFamily="18" charset="0"/>
                          <a:sym typeface="Oswald"/>
                        </a:rPr>
                        <a:t>Категория получателей (в соответствии с НПА Свердловской области)</a:t>
                      </a:r>
                      <a:endParaRPr sz="12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r>
                        <a:rPr lang="ru" sz="1200" b="1" dirty="0">
                          <a:latin typeface="Times New Roman" pitchFamily="18" charset="0"/>
                          <a:ea typeface="Oswald"/>
                          <a:cs typeface="Times New Roman" pitchFamily="18" charset="0"/>
                          <a:sym typeface="Oswald"/>
                        </a:rPr>
                        <a:t>Порядок получения</a:t>
                      </a:r>
                      <a:endParaRPr sz="12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1711159">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Times New Roman" pitchFamily="18" charset="0"/>
                          <a:ea typeface="Oswald"/>
                          <a:cs typeface="Times New Roman" pitchFamily="18" charset="0"/>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Times New Roman" pitchFamily="18" charset="0"/>
                          <a:ea typeface="Oswald"/>
                          <a:cs typeface="Times New Roman" pitchFamily="18" charset="0"/>
                          <a:sym typeface="Oswald"/>
                        </a:rPr>
                        <a:t> служащих умерли оба родителя или единственный родитель</a:t>
                      </a:r>
                      <a:endParaRPr sz="12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61925"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Подача заявления руководителю </a:t>
                      </a:r>
                      <a:r>
                        <a:rPr lang="ru" sz="1200" dirty="0" smtClean="0">
                          <a:latin typeface="Times New Roman" pitchFamily="18" charset="0"/>
                          <a:ea typeface="Oswald"/>
                          <a:cs typeface="Times New Roman" pitchFamily="18" charset="0"/>
                          <a:sym typeface="Oswald"/>
                        </a:rPr>
                        <a:t>ГАПОУ СО УГК им. И.И. Ползунова</a:t>
                      </a:r>
                      <a:endParaRPr sz="1200">
                        <a:solidFill>
                          <a:srgbClr val="FF0000"/>
                        </a:solidFill>
                        <a:latin typeface="Times New Roman" pitchFamily="18" charset="0"/>
                        <a:ea typeface="Oswald"/>
                        <a:cs typeface="Times New Roman" pitchFamily="18" charset="0"/>
                        <a:sym typeface="Oswald"/>
                      </a:endParaRPr>
                    </a:p>
                    <a:p>
                      <a:pPr marL="179999" lvl="0" indent="-161925"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Свидетельство о смерти обоих родителей или единственного родителя</a:t>
                      </a:r>
                      <a:endParaRPr sz="120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427763">
                <a:tc>
                  <a:txBody>
                    <a:bodyPr/>
                    <a:lstStyle/>
                    <a:p>
                      <a:pPr marL="179999" lvl="0" indent="-1625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Дети-сироты</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rowSpan="3">
                  <a:txBody>
                    <a:bodyPr/>
                    <a:lstStyle/>
                    <a:p>
                      <a:pPr marL="89999" lvl="0" indent="-1661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Подача заявления руководителю </a:t>
                      </a:r>
                      <a:r>
                        <a:rPr lang="ru" sz="1200" dirty="0" smtClean="0">
                          <a:latin typeface="Times New Roman" pitchFamily="18" charset="0"/>
                          <a:ea typeface="Oswald"/>
                          <a:cs typeface="Times New Roman" pitchFamily="18" charset="0"/>
                          <a:sym typeface="Oswald"/>
                        </a:rPr>
                        <a:t>ГАПОУ СО УГК им. И.И. Ползунова</a:t>
                      </a:r>
                      <a:endParaRPr sz="1200">
                        <a:latin typeface="Times New Roman" pitchFamily="18" charset="0"/>
                        <a:ea typeface="Oswald"/>
                        <a:cs typeface="Times New Roman" pitchFamily="18" charset="0"/>
                        <a:sym typeface="Oswald"/>
                      </a:endParaRPr>
                    </a:p>
                    <a:p>
                      <a:pPr marL="89999" lvl="0" indent="-1661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Документы, свидетельствующие об обстоятельствах утраты (отсутствия) попечения родителей (единственного родителя)</a:t>
                      </a:r>
                      <a:endParaRPr sz="1200">
                        <a:latin typeface="Times New Roman" pitchFamily="18" charset="0"/>
                        <a:ea typeface="Oswald"/>
                        <a:cs typeface="Times New Roman" pitchFamily="18" charset="0"/>
                        <a:sym typeface="Oswald"/>
                      </a:endParaRPr>
                    </a:p>
                  </a:txBody>
                  <a:tcPr marL="180000" marR="91425" marT="91425" marB="91425">
                    <a:solidFill>
                      <a:schemeClr val="accent6">
                        <a:lumMod val="60000"/>
                        <a:lumOff val="40000"/>
                      </a:schemeClr>
                    </a:solidFill>
                  </a:tcPr>
                </a:tc>
              </a:tr>
              <a:tr h="435402">
                <a:tc>
                  <a:txBody>
                    <a:bodyPr/>
                    <a:lstStyle/>
                    <a:p>
                      <a:pPr marL="179999" lvl="0" indent="-1625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Дети, оставшиеся без попечения родителей</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vMerge="1">
                  <a:txBody>
                    <a:bodyPr/>
                    <a:lstStyle/>
                    <a:p>
                      <a:endParaRPr lang="ru-RU"/>
                    </a:p>
                  </a:txBody>
                  <a:tcPr/>
                </a:tc>
              </a:tr>
              <a:tr h="641662">
                <a:tc>
                  <a:txBody>
                    <a:bodyPr/>
                    <a:lstStyle/>
                    <a:p>
                      <a:pPr marL="179999" lvl="0" indent="-1625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vMerge="1">
                  <a:txBody>
                    <a:bodyPr/>
                    <a:lstStyle/>
                    <a:p>
                      <a:endParaRPr lang="ru-RU"/>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655633"/>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ВЫПЛАТА ГОСУДАРСТВЕННОЙ СОЦИАЛЬНОЙ СТИПЕНДИИ</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85786" y="3000372"/>
            <a:ext cx="7572428" cy="3357586"/>
          </a:xfrm>
        </p:spPr>
        <p:txBody>
          <a:bodyPr>
            <a:normAutofit/>
          </a:bodyPr>
          <a:lstStyle/>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Нормативные основания</a:t>
            </a:r>
          </a:p>
          <a:p>
            <a:pPr lvl="0">
              <a:spcBef>
                <a:spcPts val="0"/>
              </a:spcBef>
            </a:pPr>
            <a:endParaRPr lang="ru-RU" sz="1400" b="1" dirty="0" smtClean="0">
              <a:solidFill>
                <a:schemeClr val="tx1"/>
              </a:solidFill>
              <a:latin typeface="Times New Roman" pitchFamily="18" charset="0"/>
              <a:ea typeface="Oswald"/>
              <a:cs typeface="Times New Roman" pitchFamily="18" charset="0"/>
              <a:sym typeface="Oswald"/>
            </a:endParaRPr>
          </a:p>
          <a:p>
            <a:pPr marL="460800" lvl="0" indent="-319300" algn="just">
              <a:spcBef>
                <a:spcPts val="0"/>
              </a:spcBef>
              <a:buClr>
                <a:schemeClr val="dk2"/>
              </a:buClr>
              <a:buSzPts val="1400"/>
              <a:buFont typeface="Oswald"/>
              <a:buChar char="●"/>
            </a:pPr>
            <a:r>
              <a:rPr lang="ru-RU" sz="14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p>
          <a:p>
            <a:pPr lvl="0">
              <a:spcBef>
                <a:spcPts val="0"/>
              </a:spcBef>
            </a:pPr>
            <a:endParaRPr lang="ru-RU" sz="1400" dirty="0" smtClean="0">
              <a:solidFill>
                <a:schemeClr val="tx1"/>
              </a:solidFill>
              <a:latin typeface="Times New Roman" pitchFamily="18" charset="0"/>
              <a:ea typeface="Oswald"/>
              <a:cs typeface="Times New Roman" pitchFamily="18" charset="0"/>
              <a:sym typeface="Oswald"/>
            </a:endParaRPr>
          </a:p>
          <a:p>
            <a:pPr lvl="0">
              <a:spcBef>
                <a:spcPts val="0"/>
              </a:spcBef>
            </a:pPr>
            <a:endParaRPr lang="ru-RU" sz="14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lvl="0">
              <a:spcBef>
                <a:spcPts val="0"/>
              </a:spcBef>
            </a:pPr>
            <a:endParaRPr lang="ru-RU" sz="1400" b="1" dirty="0" smtClean="0">
              <a:solidFill>
                <a:schemeClr val="tx1"/>
              </a:solidFill>
              <a:latin typeface="Times New Roman" pitchFamily="18" charset="0"/>
              <a:ea typeface="Oswald"/>
              <a:cs typeface="Times New Roman" pitchFamily="18" charset="0"/>
              <a:sym typeface="Oswald"/>
            </a:endParaRPr>
          </a:p>
          <a:p>
            <a:pPr marL="460800" lvl="0" indent="-312950" algn="just">
              <a:spcBef>
                <a:spcPts val="0"/>
              </a:spcBef>
              <a:buClr>
                <a:schemeClr val="dk2"/>
              </a:buClr>
              <a:buSzPts val="1300"/>
              <a:buFont typeface="Oswald"/>
              <a:buChar char="●"/>
            </a:pPr>
            <a:r>
              <a:rPr lang="ru-RU" sz="1400" dirty="0" smtClean="0">
                <a:solidFill>
                  <a:schemeClr val="tx1"/>
                </a:solidFill>
                <a:latin typeface="Times New Roman" pitchFamily="18" charset="0"/>
                <a:ea typeface="Oswald"/>
                <a:cs typeface="Times New Roman" pitchFamily="18" charset="0"/>
                <a:sym typeface="Oswald"/>
              </a:rPr>
              <a:t>Размер стипендии 1 </a:t>
            </a:r>
            <a:r>
              <a:rPr lang="ru-RU" sz="1400" dirty="0" smtClean="0">
                <a:solidFill>
                  <a:schemeClr val="tx1"/>
                </a:solidFill>
                <a:latin typeface="Times New Roman" pitchFamily="18" charset="0"/>
                <a:ea typeface="Oswald"/>
                <a:cs typeface="Times New Roman" pitchFamily="18" charset="0"/>
                <a:sym typeface="Oswald"/>
              </a:rPr>
              <a:t>529, 50 </a:t>
            </a:r>
            <a:r>
              <a:rPr lang="ru-RU" sz="1400" dirty="0" smtClean="0">
                <a:solidFill>
                  <a:schemeClr val="tx1"/>
                </a:solidFill>
                <a:latin typeface="Times New Roman" pitchFamily="18" charset="0"/>
                <a:ea typeface="Oswald"/>
                <a:cs typeface="Times New Roman" pitchFamily="18" charset="0"/>
                <a:sym typeface="Oswald"/>
              </a:rPr>
              <a:t>рублей в месяц (по состоянию на </a:t>
            </a:r>
            <a:r>
              <a:rPr lang="ru-RU" sz="1400" dirty="0" smtClean="0">
                <a:solidFill>
                  <a:schemeClr val="tx1"/>
                </a:solidFill>
                <a:latin typeface="Times New Roman" pitchFamily="18" charset="0"/>
                <a:ea typeface="Oswald"/>
                <a:cs typeface="Times New Roman" pitchFamily="18" charset="0"/>
                <a:sym typeface="Oswald"/>
              </a:rPr>
              <a:t>01.09.2023, </a:t>
            </a:r>
            <a:r>
              <a:rPr lang="ru-RU" sz="1400" dirty="0" smtClean="0">
                <a:solidFill>
                  <a:schemeClr val="tx1"/>
                </a:solidFill>
                <a:latin typeface="Times New Roman" pitchFamily="18" charset="0"/>
                <a:ea typeface="Oswald"/>
                <a:cs typeface="Times New Roman" pitchFamily="18" charset="0"/>
                <a:sym typeface="Oswald"/>
              </a:rPr>
              <a:t>с учетом районного коэффициента)</a:t>
            </a:r>
          </a:p>
          <a:p>
            <a:pPr lvl="0">
              <a:spcBef>
                <a:spcPts val="0"/>
              </a:spcBef>
            </a:pPr>
            <a:endParaRPr lang="ru-RU" sz="1400" b="1" dirty="0" smtClean="0">
              <a:solidFill>
                <a:schemeClr val="tx1"/>
              </a:solidFill>
              <a:highlight>
                <a:schemeClr val="lt2"/>
              </a:highlight>
              <a:latin typeface="Times New Roman" pitchFamily="18" charset="0"/>
              <a:ea typeface="Oswald"/>
              <a:cs typeface="Times New Roman" pitchFamily="18" charset="0"/>
              <a:sym typeface="Oswald"/>
            </a:endParaRPr>
          </a:p>
          <a:p>
            <a:pPr lvl="0">
              <a:spcBef>
                <a:spcPts val="0"/>
              </a:spcBef>
            </a:pPr>
            <a:r>
              <a:rPr lang="ru-RU" sz="1400" b="1" dirty="0" smtClean="0">
                <a:solidFill>
                  <a:schemeClr val="tx1"/>
                </a:solidFill>
                <a:highlight>
                  <a:schemeClr val="lt2"/>
                </a:highlight>
                <a:latin typeface="Times New Roman" pitchFamily="18" charset="0"/>
                <a:ea typeface="Oswald"/>
                <a:cs typeface="Times New Roman" pitchFamily="18" charset="0"/>
                <a:sym typeface="Oswald"/>
              </a:rPr>
              <a:t>Периодичность выплаты</a:t>
            </a:r>
          </a:p>
          <a:p>
            <a:pPr marL="460800" lvl="0" indent="-312950" algn="l">
              <a:spcBef>
                <a:spcPts val="0"/>
              </a:spcBef>
              <a:buClr>
                <a:schemeClr val="dk2"/>
              </a:buClr>
              <a:buSzPts val="1300"/>
              <a:buFont typeface="Oswald"/>
              <a:buChar char="●"/>
            </a:pPr>
            <a:r>
              <a:rPr lang="ru-RU" sz="1400" dirty="0" smtClean="0">
                <a:solidFill>
                  <a:schemeClr val="tx1"/>
                </a:solidFill>
                <a:latin typeface="Times New Roman" pitchFamily="18" charset="0"/>
                <a:ea typeface="Oswald"/>
                <a:cs typeface="Times New Roman" pitchFamily="18" charset="0"/>
                <a:sym typeface="Oswald"/>
              </a:rPr>
              <a:t>Ежемесячно</a:t>
            </a:r>
            <a:endParaRPr lang="ru-RU" sz="1400" dirty="0" smtClean="0">
              <a:solidFill>
                <a:schemeClr val="tx1"/>
              </a:solidFill>
              <a:highlight>
                <a:srgbClr val="FF0000"/>
              </a:highlight>
              <a:latin typeface="Times New Roman" pitchFamily="18" charset="0"/>
              <a:ea typeface="Oswald"/>
              <a:cs typeface="Times New Roman" pitchFamily="18" charset="0"/>
              <a:sym typeface="Oswald"/>
            </a:endParaRPr>
          </a:p>
          <a:p>
            <a:endParaRPr lang="ru-RU" sz="1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714356"/>
            <a:ext cx="7000924" cy="428628"/>
          </a:xfrm>
          <a:solidFill>
            <a:schemeClr val="accent6">
              <a:lumMod val="60000"/>
              <a:lumOff val="40000"/>
            </a:schemeClr>
          </a:solidFill>
        </p:spPr>
        <p:txBody>
          <a:bodyPr>
            <a:normAutofit/>
          </a:bodyPr>
          <a:lstStyle/>
          <a:p>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2643182"/>
            <a:ext cx="7929618" cy="3857652"/>
          </a:xfrm>
        </p:spPr>
        <p:txBody>
          <a:bodyPr/>
          <a:lstStyle/>
          <a:p>
            <a:endParaRPr lang="ru-RU" dirty="0"/>
          </a:p>
        </p:txBody>
      </p:sp>
      <p:graphicFrame>
        <p:nvGraphicFramePr>
          <p:cNvPr id="4" name="Таблица 3"/>
          <p:cNvGraphicFramePr>
            <a:graphicFrameLocks noGrp="1"/>
          </p:cNvGraphicFramePr>
          <p:nvPr/>
        </p:nvGraphicFramePr>
        <p:xfrm>
          <a:off x="285720" y="1927832"/>
          <a:ext cx="8572560" cy="4803188"/>
        </p:xfrm>
        <a:graphic>
          <a:graphicData uri="http://schemas.openxmlformats.org/drawingml/2006/table">
            <a:tbl>
              <a:tblPr firstRow="1" bandRow="1">
                <a:tableStyleId>{5C22544A-7EE6-4342-B048-85BDC9FD1C3A}</a:tableStyleId>
              </a:tblPr>
              <a:tblGrid>
                <a:gridCol w="4286280"/>
                <a:gridCol w="4286280"/>
              </a:tblGrid>
              <a:tr h="547640">
                <a:tc>
                  <a:txBody>
                    <a:bodyPr/>
                    <a:lstStyle/>
                    <a:p>
                      <a:pPr marL="0" lvl="0" indent="0" algn="l" rtl="0">
                        <a:spcBef>
                          <a:spcPts val="0"/>
                        </a:spcBef>
                        <a:spcAft>
                          <a:spcPts val="0"/>
                        </a:spcAft>
                        <a:buNone/>
                      </a:pPr>
                      <a:r>
                        <a:rPr lang="ru-RU" sz="1200" b="1" dirty="0" smtClean="0">
                          <a:latin typeface="Times New Roman" pitchFamily="18" charset="0"/>
                          <a:ea typeface="Oswald"/>
                          <a:cs typeface="Times New Roman" pitchFamily="18" charset="0"/>
                          <a:sym typeface="Oswald"/>
                        </a:rPr>
                        <a:t>Категория получателей (в соответствии с нормативно-правовыми актами Свердловской области)</a:t>
                      </a:r>
                      <a:endParaRPr sz="12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r>
                        <a:rPr lang="ru" sz="1200" b="1" dirty="0">
                          <a:latin typeface="Times New Roman" pitchFamily="18" charset="0"/>
                          <a:ea typeface="Oswald"/>
                          <a:cs typeface="Times New Roman" pitchFamily="18" charset="0"/>
                          <a:sym typeface="Oswald"/>
                        </a:rPr>
                        <a:t>Порядок получения</a:t>
                      </a:r>
                      <a:endParaRPr sz="12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4254578">
                <a:tc>
                  <a:txBody>
                    <a:bodyPr/>
                    <a:lstStyle/>
                    <a:p>
                      <a:pPr marL="179999" lvl="0" indent="-159424" algn="l" defTabSz="342900" rtl="0" eaLnBrk="1" latinLnBrk="0" hangingPunct="1">
                        <a:spcBef>
                          <a:spcPts val="0"/>
                        </a:spcBef>
                        <a:spcAft>
                          <a:spcPts val="0"/>
                        </a:spcAft>
                        <a:buSzPts val="1150"/>
                        <a:buFont typeface="Oswald"/>
                        <a:buChar char="●"/>
                      </a:pPr>
                      <a:r>
                        <a:rPr lang="ru" sz="1100" kern="1200" dirty="0">
                          <a:solidFill>
                            <a:srgbClr val="000000"/>
                          </a:solidFill>
                          <a:latin typeface="Times New Roman" pitchFamily="18" charset="0"/>
                          <a:ea typeface="Oswald"/>
                          <a:cs typeface="Times New Roman" pitchFamily="18" charset="0"/>
                          <a:sym typeface="Oswald"/>
                        </a:rPr>
                        <a:t>Дети-сироты и дети, оставшиеся без попечения родителей </a:t>
                      </a:r>
                      <a:endParaRPr sz="1100" kern="1200" dirty="0">
                        <a:solidFill>
                          <a:srgbClr val="000000"/>
                        </a:solidFill>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Лица, потерявшие в период обучения обоих родителей или единственного родителя</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Дети-инвалиды</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Инвалиды I и II групп,</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Инвалиды с детства</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smtClean="0">
                          <a:latin typeface="Times New Roman" pitchFamily="18" charset="0"/>
                          <a:ea typeface="Oswald"/>
                          <a:cs typeface="Times New Roman" pitchFamily="18" charset="0"/>
                          <a:sym typeface="Oswald"/>
                        </a:rPr>
                        <a:t>Подвергшимся </a:t>
                      </a:r>
                      <a:r>
                        <a:rPr lang="ru" sz="1100" dirty="0">
                          <a:latin typeface="Times New Roman" pitchFamily="18" charset="0"/>
                          <a:ea typeface="Oswald"/>
                          <a:cs typeface="Times New Roman" pitchFamily="18" charset="0"/>
                          <a:sym typeface="Oswald"/>
                        </a:rPr>
                        <a:t>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smtClean="0">
                          <a:latin typeface="Times New Roman" pitchFamily="18" charset="0"/>
                          <a:ea typeface="Oswald"/>
                          <a:cs typeface="Times New Roman" pitchFamily="18" charset="0"/>
                          <a:sym typeface="Oswald"/>
                        </a:rPr>
                        <a:t>Являющимся </a:t>
                      </a:r>
                      <a:r>
                        <a:rPr lang="ru" sz="1100" dirty="0">
                          <a:latin typeface="Times New Roman" pitchFamily="18" charset="0"/>
                          <a:ea typeface="Oswald"/>
                          <a:cs typeface="Times New Roman" pitchFamily="18" charset="0"/>
                          <a:sym typeface="Oswald"/>
                        </a:rPr>
                        <a:t>инвалидами вследствие военной травмы или заболевания, полученных в период прохождения военной службы, и ветеранами боевых действий</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00" dirty="0">
                        <a:latin typeface="Times New Roman" pitchFamily="18" charset="0"/>
                        <a:ea typeface="Oswald"/>
                        <a:cs typeface="Times New Roman" pitchFamily="18" charset="0"/>
                        <a:sym typeface="Oswald"/>
                      </a:endParaRPr>
                    </a:p>
                    <a:p>
                      <a:pPr marL="179999" lvl="0" indent="-159424" algn="l" rtl="0">
                        <a:spcBef>
                          <a:spcPts val="0"/>
                        </a:spcBef>
                        <a:spcAft>
                          <a:spcPts val="0"/>
                        </a:spcAft>
                        <a:buSzPts val="1150"/>
                        <a:buFont typeface="Oswald"/>
                        <a:buChar char="●"/>
                      </a:pPr>
                      <a:r>
                        <a:rPr lang="ru" sz="1100" dirty="0" smtClean="0">
                          <a:latin typeface="Times New Roman" pitchFamily="18" charset="0"/>
                          <a:ea typeface="Oswald"/>
                          <a:cs typeface="Times New Roman" pitchFamily="18" charset="0"/>
                          <a:sym typeface="Oswald"/>
                        </a:rPr>
                        <a:t>Получающим</a:t>
                      </a:r>
                      <a:r>
                        <a:rPr lang="ru" sz="1100" baseline="0" dirty="0" smtClean="0">
                          <a:latin typeface="Times New Roman" pitchFamily="18" charset="0"/>
                          <a:ea typeface="Oswald"/>
                          <a:cs typeface="Times New Roman" pitchFamily="18" charset="0"/>
                          <a:sym typeface="Oswald"/>
                        </a:rPr>
                        <a:t> (получившим) </a:t>
                      </a:r>
                      <a:r>
                        <a:rPr lang="ru" sz="1100" dirty="0" smtClean="0">
                          <a:latin typeface="Times New Roman" pitchFamily="18" charset="0"/>
                          <a:ea typeface="Oswald"/>
                          <a:cs typeface="Times New Roman" pitchFamily="18" charset="0"/>
                          <a:sym typeface="Oswald"/>
                        </a:rPr>
                        <a:t>государственную </a:t>
                      </a:r>
                      <a:r>
                        <a:rPr lang="ru" sz="1100" dirty="0">
                          <a:latin typeface="Times New Roman" pitchFamily="18" charset="0"/>
                          <a:ea typeface="Oswald"/>
                          <a:cs typeface="Times New Roman" pitchFamily="18" charset="0"/>
                          <a:sym typeface="Oswald"/>
                        </a:rPr>
                        <a:t>социальную помощь</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58750"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Подача заявления руководителю </a:t>
                      </a:r>
                      <a:r>
                        <a:rPr lang="ru" sz="1100" dirty="0" smtClean="0">
                          <a:latin typeface="Times New Roman" pitchFamily="18" charset="0"/>
                          <a:ea typeface="Oswald"/>
                          <a:cs typeface="Times New Roman" pitchFamily="18" charset="0"/>
                          <a:sym typeface="Oswald"/>
                        </a:rPr>
                        <a:t>ГАПОУ СО УГК им. И.И. Ползунова</a:t>
                      </a:r>
                      <a:endParaRPr sz="1100" dirty="0">
                        <a:latin typeface="Times New Roman" pitchFamily="18" charset="0"/>
                        <a:ea typeface="Oswald"/>
                        <a:cs typeface="Times New Roman" pitchFamily="18" charset="0"/>
                        <a:sym typeface="Oswald"/>
                      </a:endParaRPr>
                    </a:p>
                    <a:p>
                      <a:pPr marL="179999" lvl="0" indent="-158750"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"Об образовании в Российской Федерации"</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bl>
          </a:graphicData>
        </a:graphic>
      </p:graphicFrame>
      <p:sp>
        <p:nvSpPr>
          <p:cNvPr id="5" name="Скругленный прямоугольник 4"/>
          <p:cNvSpPr/>
          <p:nvPr/>
        </p:nvSpPr>
        <p:spPr>
          <a:xfrm>
            <a:off x="214282" y="214290"/>
            <a:ext cx="8786874" cy="142876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b="1" dirty="0" smtClean="0">
                <a:solidFill>
                  <a:srgbClr val="000000"/>
                </a:solidFill>
                <a:latin typeface="Times New Roman" pitchFamily="18" charset="0"/>
                <a:ea typeface="Oswald"/>
                <a:cs typeface="Times New Roman" pitchFamily="18" charset="0"/>
                <a:sym typeface="Oswald"/>
              </a:rPr>
              <a:t>ВЫПЛАТА ГОСУДАРСТВЕННОЙ СОЦИАЛЬНОЙ СТИПЕНДИИ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655633"/>
          </a:xfrm>
        </p:spPr>
        <p:txBody>
          <a:bodyPr>
            <a:normAutofit fontScale="90000"/>
          </a:bodyPr>
          <a:lstStyle/>
          <a:p>
            <a:r>
              <a:rPr lang="ru" sz="1400" b="1" dirty="0" smtClean="0">
                <a:solidFill>
                  <a:srgbClr val="000000"/>
                </a:solidFill>
                <a:latin typeface="Times New Roman" pitchFamily="18" charset="0"/>
                <a:ea typeface="Oswald"/>
                <a:cs typeface="Times New Roman" pitchFamily="18" charset="0"/>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lang="ru-RU" sz="1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3071810"/>
            <a:ext cx="7858180" cy="3571900"/>
          </a:xfrm>
        </p:spPr>
        <p:txBody>
          <a:bodyPr>
            <a:normAutofit fontScale="40000" lnSpcReduction="20000"/>
          </a:bodyPr>
          <a:lstStyle/>
          <a:p>
            <a:pPr lvl="0">
              <a:spcBef>
                <a:spcPts val="0"/>
              </a:spcBef>
            </a:pPr>
            <a:r>
              <a:rPr lang="ru-RU" b="1" dirty="0" smtClean="0">
                <a:solidFill>
                  <a:schemeClr val="tx1"/>
                </a:solidFill>
                <a:latin typeface="Times New Roman" pitchFamily="18" charset="0"/>
                <a:ea typeface="Oswald"/>
                <a:cs typeface="Times New Roman" pitchFamily="18" charset="0"/>
                <a:sym typeface="Oswald"/>
              </a:rPr>
              <a:t>Нормативные основания</a:t>
            </a:r>
          </a:p>
          <a:p>
            <a:pPr lvl="0">
              <a:spcBef>
                <a:spcPts val="0"/>
              </a:spcBef>
            </a:pPr>
            <a:endParaRPr lang="ru-RU" b="1" dirty="0" smtClean="0">
              <a:solidFill>
                <a:schemeClr val="tx1"/>
              </a:solidFill>
              <a:latin typeface="Times New Roman" pitchFamily="18" charset="0"/>
              <a:ea typeface="Oswald"/>
              <a:cs typeface="Times New Roman" pitchFamily="18" charset="0"/>
              <a:sym typeface="Oswald"/>
            </a:endParaRPr>
          </a:p>
          <a:p>
            <a:pPr marL="457200" lvl="0" indent="-311150" algn="just">
              <a:buClr>
                <a:schemeClr val="dk2"/>
              </a:buClr>
              <a:buSzPts val="1300"/>
              <a:buFont typeface="Oswald"/>
              <a:buChar char="●"/>
            </a:pPr>
            <a:r>
              <a:rPr lang="ru-RU"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p>
          <a:p>
            <a:pPr marL="457200" lvl="0">
              <a:spcBef>
                <a:spcPts val="0"/>
              </a:spcBef>
            </a:pPr>
            <a:endParaRPr lang="ru-RU" dirty="0" smtClean="0">
              <a:solidFill>
                <a:schemeClr val="tx1"/>
              </a:solidFill>
              <a:latin typeface="Times New Roman" pitchFamily="18" charset="0"/>
              <a:ea typeface="Oswald"/>
              <a:cs typeface="Times New Roman" pitchFamily="18" charset="0"/>
              <a:sym typeface="Oswald"/>
            </a:endParaRPr>
          </a:p>
          <a:p>
            <a:pPr marL="457200" lvl="0">
              <a:spcBef>
                <a:spcPts val="0"/>
              </a:spcBef>
            </a:pPr>
            <a:endParaRPr lang="ru-RU"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lvl="0">
              <a:spcBef>
                <a:spcPts val="0"/>
              </a:spcBef>
            </a:pPr>
            <a:endParaRPr lang="ru-RU" b="1" dirty="0" smtClean="0">
              <a:solidFill>
                <a:schemeClr val="tx1"/>
              </a:solidFill>
              <a:latin typeface="Times New Roman" pitchFamily="18" charset="0"/>
              <a:ea typeface="Oswald"/>
              <a:cs typeface="Times New Roman" pitchFamily="18" charset="0"/>
              <a:sym typeface="Oswald"/>
            </a:endParaRPr>
          </a:p>
          <a:p>
            <a:pPr marL="457200" lvl="0" indent="-317500" algn="just">
              <a:spcBef>
                <a:spcPts val="0"/>
              </a:spcBef>
              <a:buClr>
                <a:schemeClr val="dk2"/>
              </a:buClr>
              <a:buSzPts val="1400"/>
              <a:buFont typeface="Oswald"/>
              <a:buChar char="●"/>
            </a:pPr>
            <a:r>
              <a:rPr lang="ru-RU" dirty="0" smtClean="0">
                <a:solidFill>
                  <a:schemeClr val="tx1"/>
                </a:solidFill>
                <a:latin typeface="Times New Roman" pitchFamily="18" charset="0"/>
                <a:ea typeface="Oswald"/>
                <a:cs typeface="Times New Roman" pitchFamily="18" charset="0"/>
                <a:sym typeface="Oswald"/>
              </a:rPr>
              <a:t>Размер пособия исчисляется исходя из стоимости ежемесячного проезда в соответствующем муниципальном образовании, расположенном на территории Свердловской области</a:t>
            </a:r>
          </a:p>
          <a:p>
            <a:pPr marL="914400" lvl="0" algn="just">
              <a:spcBef>
                <a:spcPts val="0"/>
              </a:spcBef>
            </a:pPr>
            <a:endParaRPr lang="ru-RU" dirty="0" smtClean="0">
              <a:solidFill>
                <a:schemeClr val="tx1"/>
              </a:solidFill>
              <a:latin typeface="Times New Roman" pitchFamily="18" charset="0"/>
              <a:ea typeface="Oswald"/>
              <a:cs typeface="Times New Roman" pitchFamily="18" charset="0"/>
              <a:sym typeface="Oswald"/>
            </a:endParaRPr>
          </a:p>
          <a:p>
            <a:pPr marL="914400" lvl="0" algn="just">
              <a:spcBef>
                <a:spcPts val="0"/>
              </a:spcBef>
            </a:pPr>
            <a:endParaRPr lang="ru-RU"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b="1" dirty="0" smtClean="0">
                <a:solidFill>
                  <a:schemeClr val="tx1"/>
                </a:solidFill>
                <a:latin typeface="Times New Roman" pitchFamily="18" charset="0"/>
                <a:ea typeface="Oswald"/>
                <a:cs typeface="Times New Roman" pitchFamily="18" charset="0"/>
                <a:sym typeface="Oswald"/>
              </a:rPr>
              <a:t>Периодичность выплаты</a:t>
            </a:r>
          </a:p>
          <a:p>
            <a:pPr marL="457200" lvl="0" indent="-311150" algn="l">
              <a:spcBef>
                <a:spcPts val="0"/>
              </a:spcBef>
              <a:buClr>
                <a:schemeClr val="dk2"/>
              </a:buClr>
              <a:buSzPts val="1300"/>
              <a:buFont typeface="Oswald"/>
              <a:buChar char="●"/>
            </a:pPr>
            <a:r>
              <a:rPr lang="ru-RU" dirty="0" smtClean="0">
                <a:solidFill>
                  <a:schemeClr val="tx1"/>
                </a:solidFill>
                <a:latin typeface="Times New Roman" pitchFamily="18" charset="0"/>
                <a:ea typeface="Oswald"/>
                <a:cs typeface="Times New Roman" pitchFamily="18" charset="0"/>
                <a:sym typeface="Oswald"/>
              </a:rPr>
              <a:t>Ежемесячно</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727071"/>
          </a:xfrm>
        </p:spPr>
        <p:txBody>
          <a:bodyPr>
            <a:normAutofit fontScale="90000"/>
          </a:bodyPr>
          <a:lstStyle/>
          <a:p>
            <a:r>
              <a:rPr lang="ru" sz="1400" b="1" dirty="0" smtClean="0">
                <a:solidFill>
                  <a:srgbClr val="000000"/>
                </a:solidFill>
                <a:latin typeface="Times New Roman" pitchFamily="18" charset="0"/>
                <a:ea typeface="Oswald"/>
                <a:cs typeface="Times New Roman" pitchFamily="18" charset="0"/>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lang="ru-RU" sz="1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2928934"/>
            <a:ext cx="7858180" cy="3643338"/>
          </a:xfrm>
        </p:spPr>
        <p:txBody>
          <a:bodyPr/>
          <a:lstStyle/>
          <a:p>
            <a:endParaRPr lang="ru-RU" dirty="0"/>
          </a:p>
        </p:txBody>
      </p:sp>
      <p:graphicFrame>
        <p:nvGraphicFramePr>
          <p:cNvPr id="4" name="Таблица 3"/>
          <p:cNvGraphicFramePr>
            <a:graphicFrameLocks noGrp="1"/>
          </p:cNvGraphicFramePr>
          <p:nvPr/>
        </p:nvGraphicFramePr>
        <p:xfrm>
          <a:off x="642910" y="2857495"/>
          <a:ext cx="7858180" cy="3762988"/>
        </p:xfrm>
        <a:graphic>
          <a:graphicData uri="http://schemas.openxmlformats.org/drawingml/2006/table">
            <a:tbl>
              <a:tblPr firstRow="1" bandRow="1">
                <a:tableStyleId>{5C22544A-7EE6-4342-B048-85BDC9FD1C3A}</a:tableStyleId>
              </a:tblPr>
              <a:tblGrid>
                <a:gridCol w="3929090"/>
                <a:gridCol w="3929090"/>
              </a:tblGrid>
              <a:tr h="760360">
                <a:tc>
                  <a:txBody>
                    <a:bodyPr/>
                    <a:lstStyle/>
                    <a:p>
                      <a:pPr marL="0" lvl="0" indent="0" algn="l" rtl="0">
                        <a:spcBef>
                          <a:spcPts val="0"/>
                        </a:spcBef>
                        <a:spcAft>
                          <a:spcPts val="0"/>
                        </a:spcAft>
                        <a:buNone/>
                      </a:pPr>
                      <a:r>
                        <a:rPr lang="ru-RU" sz="1200" b="1" dirty="0" smtClean="0">
                          <a:latin typeface="Times New Roman" pitchFamily="18" charset="0"/>
                          <a:ea typeface="Oswald"/>
                          <a:cs typeface="Times New Roman" pitchFamily="18" charset="0"/>
                          <a:sym typeface="Oswald"/>
                        </a:rPr>
                        <a:t>Категория получателей (в соответствии с нормативно-правовыми актами Свердловской области)</a:t>
                      </a:r>
                      <a:endParaRPr sz="12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r>
                        <a:rPr lang="ru" sz="1200" b="1" dirty="0">
                          <a:latin typeface="Times New Roman" pitchFamily="18" charset="0"/>
                          <a:ea typeface="Oswald"/>
                          <a:cs typeface="Times New Roman" pitchFamily="18" charset="0"/>
                          <a:sym typeface="Oswald"/>
                        </a:rPr>
                        <a:t>Порядок получения</a:t>
                      </a:r>
                      <a:endParaRPr sz="12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1520164">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200" dirty="0" smtClean="0">
                          <a:solidFill>
                            <a:schemeClr val="tx1"/>
                          </a:solidFill>
                          <a:latin typeface="Times New Roman" pitchFamily="18" charset="0"/>
                          <a:ea typeface="Oswald"/>
                          <a:cs typeface="Times New Roman" pitchFamily="18" charset="0"/>
                          <a:sym typeface="Oswald"/>
                        </a:rPr>
                        <a:t>Лица в возрасте от 18 лет до 23 лет, у которых в период их обучения по основным профессиональным</a:t>
                      </a:r>
                      <a:r>
                        <a:rPr lang="ru-RU" sz="1200" baseline="0" dirty="0" smtClean="0">
                          <a:solidFill>
                            <a:schemeClr val="tx1"/>
                          </a:solidFill>
                          <a:latin typeface="Times New Roman" pitchFamily="18" charset="0"/>
                          <a:ea typeface="Oswald"/>
                          <a:cs typeface="Times New Roman" pitchFamily="18" charset="0"/>
                          <a:sym typeface="Oswald"/>
                        </a:rPr>
                        <a:t> образовательным программам и (или)</a:t>
                      </a:r>
                      <a:r>
                        <a:rPr lang="ru-RU" sz="1200" dirty="0" smtClean="0">
                          <a:solidFill>
                            <a:schemeClr val="tx1"/>
                          </a:solidFill>
                          <a:latin typeface="Times New Roman" pitchFamily="18" charset="0"/>
                          <a:ea typeface="Oswald"/>
                          <a:cs typeface="Times New Roman" pitchFamily="18" charset="0"/>
                          <a:sym typeface="Oswald"/>
                        </a:rPr>
                        <a:t>  по программам</a:t>
                      </a:r>
                      <a:r>
                        <a:rPr lang="ru-RU" sz="1200" baseline="0" dirty="0" smtClean="0">
                          <a:solidFill>
                            <a:schemeClr val="tx1"/>
                          </a:solidFill>
                          <a:latin typeface="Times New Roman" pitchFamily="18" charset="0"/>
                          <a:ea typeface="Oswald"/>
                          <a:cs typeface="Times New Roman" pitchFamily="18" charset="0"/>
                          <a:sym typeface="Oswald"/>
                        </a:rPr>
                        <a:t> профессиональной подготовки по профессиям  рабочих, должностям служащих умерли оба родителя или единственный родитель</a:t>
                      </a:r>
                      <a:endParaRPr sz="12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rowSpan="4">
                  <a:txBody>
                    <a:bodyPr/>
                    <a:lstStyle/>
                    <a:p>
                      <a:pPr marL="179999" lvl="0" indent="-159424" algn="l" defTabSz="342900" rtl="0" eaLnBrk="1" latinLnBrk="0" hangingPunct="1">
                        <a:spcBef>
                          <a:spcPts val="0"/>
                        </a:spcBef>
                        <a:spcAft>
                          <a:spcPts val="0"/>
                        </a:spcAft>
                        <a:buSzPts val="1150"/>
                        <a:buFont typeface="Oswald"/>
                        <a:buChar char="●"/>
                      </a:pPr>
                      <a:r>
                        <a:rPr lang="ru" sz="1200" kern="1200" dirty="0">
                          <a:solidFill>
                            <a:srgbClr val="000000"/>
                          </a:solidFill>
                          <a:latin typeface="Times New Roman" pitchFamily="18" charset="0"/>
                          <a:ea typeface="Oswald"/>
                          <a:cs typeface="Times New Roman" pitchFamily="18" charset="0"/>
                          <a:sym typeface="Oswald"/>
                        </a:rPr>
                        <a:t>Подача заявления руководителю </a:t>
                      </a:r>
                      <a:r>
                        <a:rPr lang="ru" sz="1200" dirty="0" smtClean="0">
                          <a:latin typeface="Times New Roman" pitchFamily="18" charset="0"/>
                          <a:ea typeface="Oswald"/>
                          <a:cs typeface="Times New Roman" pitchFamily="18" charset="0"/>
                          <a:sym typeface="Oswald"/>
                        </a:rPr>
                        <a:t>ГАПОУ СО УГК им. И.И. Ползунова</a:t>
                      </a:r>
                      <a:endParaRPr sz="1200" kern="1200" dirty="0">
                        <a:solidFill>
                          <a:srgbClr val="000000"/>
                        </a:solidFill>
                        <a:latin typeface="Times New Roman" pitchFamily="18" charset="0"/>
                        <a:ea typeface="Oswald"/>
                        <a:cs typeface="Times New Roman" pitchFamily="18" charset="0"/>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200" kern="1200" dirty="0">
                          <a:solidFill>
                            <a:schemeClr val="tx1"/>
                          </a:solidFill>
                          <a:latin typeface="Times New Roman" pitchFamily="18" charset="0"/>
                          <a:ea typeface="Oswald"/>
                          <a:cs typeface="Times New Roman" pitchFamily="18" charset="0"/>
                          <a:sym typeface="Oswald"/>
                        </a:rPr>
                        <a:t>Копия свидетельства о рождении ребенка</a:t>
                      </a:r>
                      <a:endParaRPr sz="1200" kern="1200" dirty="0">
                        <a:solidFill>
                          <a:schemeClr val="tx1"/>
                        </a:solidFill>
                        <a:latin typeface="Times New Roman" pitchFamily="18" charset="0"/>
                        <a:ea typeface="Oswald"/>
                        <a:cs typeface="Times New Roman" pitchFamily="18" charset="0"/>
                        <a:sym typeface="Oswald"/>
                      </a:endParaRPr>
                    </a:p>
                    <a:p>
                      <a:pPr marL="0" lvl="0" indent="0" algn="l" rtl="0">
                        <a:spcBef>
                          <a:spcPts val="0"/>
                        </a:spcBef>
                        <a:spcAft>
                          <a:spcPts val="0"/>
                        </a:spcAft>
                        <a:buNone/>
                      </a:pPr>
                      <a:endParaRPr sz="1200" dirty="0">
                        <a:highlight>
                          <a:srgbClr val="FF0000"/>
                        </a:highlight>
                        <a:latin typeface="Times New Roman" pitchFamily="18" charset="0"/>
                        <a:ea typeface="Oswald"/>
                        <a:cs typeface="Times New Roman" pitchFamily="18" charset="0"/>
                        <a:sym typeface="Oswald"/>
                      </a:endParaRPr>
                    </a:p>
                    <a:p>
                      <a:pPr marL="457200" lvl="0" indent="0" algn="l" rtl="0">
                        <a:spcBef>
                          <a:spcPts val="0"/>
                        </a:spcBef>
                        <a:spcAft>
                          <a:spcPts val="0"/>
                        </a:spcAft>
                        <a:buNone/>
                      </a:pPr>
                      <a:endParaRPr sz="1200" dirty="0">
                        <a:latin typeface="Times New Roman" pitchFamily="18" charset="0"/>
                        <a:ea typeface="Oswald"/>
                        <a:cs typeface="Times New Roman" pitchFamily="18" charset="0"/>
                        <a:sym typeface="Oswald"/>
                      </a:endParaRPr>
                    </a:p>
                    <a:p>
                      <a:pPr marL="457200" lvl="0" indent="0" algn="l" rtl="0">
                        <a:spcBef>
                          <a:spcPts val="0"/>
                        </a:spcBef>
                        <a:spcAft>
                          <a:spcPts val="0"/>
                        </a:spcAft>
                        <a:buNone/>
                      </a:pPr>
                      <a:endParaRPr sz="1200" dirty="0">
                        <a:latin typeface="Times New Roman" pitchFamily="18" charset="0"/>
                        <a:ea typeface="Oswald"/>
                        <a:cs typeface="Times New Roman" pitchFamily="18" charset="0"/>
                        <a:sym typeface="Oswald"/>
                      </a:endParaRPr>
                    </a:p>
                    <a:p>
                      <a:pPr marL="0" lvl="0" indent="0" algn="l" rtl="0">
                        <a:spcBef>
                          <a:spcPts val="0"/>
                        </a:spcBef>
                        <a:spcAft>
                          <a:spcPts val="0"/>
                        </a:spcAft>
                        <a:buNone/>
                      </a:pP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380164">
                <a:tc>
                  <a:txBody>
                    <a:bodyPr/>
                    <a:lstStyle/>
                    <a:p>
                      <a:pPr marL="179999" lvl="0" indent="-159424" algn="l" rtl="0">
                        <a:spcBef>
                          <a:spcPts val="0"/>
                        </a:spcBef>
                        <a:spcAft>
                          <a:spcPts val="0"/>
                        </a:spcAft>
                        <a:buSzPts val="1150"/>
                        <a:buFont typeface="Oswald"/>
                        <a:buChar char="●"/>
                      </a:pPr>
                      <a:r>
                        <a:rPr lang="ru" sz="1200" dirty="0">
                          <a:latin typeface="Times New Roman" pitchFamily="18" charset="0"/>
                          <a:ea typeface="Oswald"/>
                          <a:cs typeface="Times New Roman" pitchFamily="18" charset="0"/>
                          <a:sym typeface="Oswald"/>
                        </a:rPr>
                        <a:t>Дети-сироты</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vMerge="1">
                  <a:txBody>
                    <a:bodyPr/>
                    <a:lstStyle/>
                    <a:p>
                      <a:endParaRPr lang="ru-RU"/>
                    </a:p>
                  </a:txBody>
                  <a:tcPr/>
                </a:tc>
              </a:tr>
              <a:tr h="532038">
                <a:tc>
                  <a:txBody>
                    <a:bodyPr/>
                    <a:lstStyle/>
                    <a:p>
                      <a:pPr marL="179999" lvl="0" indent="-159424" algn="l" rtl="0">
                        <a:spcBef>
                          <a:spcPts val="0"/>
                        </a:spcBef>
                        <a:spcAft>
                          <a:spcPts val="0"/>
                        </a:spcAft>
                        <a:buSzPts val="1150"/>
                        <a:buFont typeface="Oswald"/>
                        <a:buChar char="●"/>
                      </a:pPr>
                      <a:r>
                        <a:rPr lang="ru" sz="1200" dirty="0">
                          <a:latin typeface="Times New Roman" pitchFamily="18" charset="0"/>
                          <a:ea typeface="Oswald"/>
                          <a:cs typeface="Times New Roman" pitchFamily="18" charset="0"/>
                          <a:sym typeface="Oswald"/>
                        </a:rPr>
                        <a:t>Дети, оставшиеся без попечения родителей</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vMerge="1">
                  <a:txBody>
                    <a:bodyPr/>
                    <a:lstStyle/>
                    <a:p>
                      <a:endParaRPr lang="ru-RU"/>
                    </a:p>
                  </a:txBody>
                  <a:tcPr/>
                </a:tc>
              </a:tr>
              <a:tr h="570262">
                <a:tc>
                  <a:txBody>
                    <a:bodyPr/>
                    <a:lstStyle/>
                    <a:p>
                      <a:pPr marL="179999" lvl="0" indent="-159424" algn="l" rtl="0">
                        <a:spcBef>
                          <a:spcPts val="0"/>
                        </a:spcBef>
                        <a:spcAft>
                          <a:spcPts val="0"/>
                        </a:spcAft>
                        <a:buSzPts val="1150"/>
                        <a:buFont typeface="Oswald"/>
                        <a:buChar char="●"/>
                      </a:pPr>
                      <a:r>
                        <a:rPr lang="ru" sz="1200" dirty="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vMerge="1">
                  <a:txBody>
                    <a:bodyPr/>
                    <a:lstStyle/>
                    <a:p>
                      <a:endParaRPr lang="ru-RU"/>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512757"/>
          </a:xfrm>
        </p:spPr>
        <p:txBody>
          <a:bodyPr>
            <a:normAutofit fontScale="90000"/>
          </a:bodyPr>
          <a:lstStyle/>
          <a:p>
            <a:r>
              <a:rPr lang="ru" sz="1400" b="1" dirty="0" smtClean="0">
                <a:solidFill>
                  <a:srgbClr val="000000"/>
                </a:solidFill>
                <a:latin typeface="Times New Roman" pitchFamily="18" charset="0"/>
                <a:ea typeface="Oswald"/>
                <a:cs typeface="Times New Roman" pitchFamily="18" charset="0"/>
                <a:sym typeface="Oswald"/>
              </a:rPr>
              <a:t>ОБЕСПЕЧЕНИЕ БЕСПЛАТНЫМ ПРОЕЗДОМ ОДИН РАЗ В ГОД К МЕСТУ ЖИТЕЛЬСТВА И ОБРАТНО К МЕСТУ УЧЕБЫ</a:t>
            </a:r>
            <a:endParaRPr lang="ru-RU" sz="1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2857496"/>
            <a:ext cx="7858180" cy="3714776"/>
          </a:xfrm>
        </p:spPr>
        <p:txBody>
          <a:bodyPr>
            <a:noAutofit/>
          </a:bodyPr>
          <a:lstStyle/>
          <a:p>
            <a:pPr marL="146050">
              <a:buClr>
                <a:schemeClr val="dk2"/>
              </a:buClr>
              <a:buSzPts val="1300"/>
            </a:pPr>
            <a:r>
              <a:rPr lang="ru-RU" sz="1300" b="1" dirty="0" smtClean="0">
                <a:solidFill>
                  <a:schemeClr val="tx1"/>
                </a:solidFill>
                <a:latin typeface="Times New Roman" pitchFamily="18" charset="0"/>
                <a:ea typeface="Oswald"/>
                <a:cs typeface="Times New Roman" pitchFamily="18" charset="0"/>
                <a:sym typeface="Oswald"/>
              </a:rPr>
              <a:t>Нормативные основания</a:t>
            </a:r>
          </a:p>
          <a:p>
            <a:pPr marL="457200" lvl="0" indent="-311150" algn="just">
              <a:buClr>
                <a:schemeClr val="dk2"/>
              </a:buClr>
              <a:buSzPts val="1300"/>
              <a:buFont typeface="Oswald"/>
              <a:buChar char="●"/>
            </a:pPr>
            <a:r>
              <a:rPr lang="ru-RU" sz="12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p>
          <a:p>
            <a:pPr marL="457200" lvl="0" indent="-311150" algn="just">
              <a:buClr>
                <a:schemeClr val="dk2"/>
              </a:buClr>
              <a:buSzPts val="1300"/>
            </a:pPr>
            <a:endParaRPr lang="ru-RU" sz="12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300" b="1" dirty="0" smtClean="0">
                <a:solidFill>
                  <a:schemeClr val="tx1"/>
                </a:solidFill>
                <a:latin typeface="Times New Roman" pitchFamily="18" charset="0"/>
                <a:ea typeface="Oswald"/>
                <a:cs typeface="Times New Roman" pitchFamily="18" charset="0"/>
                <a:sym typeface="Oswald"/>
              </a:rPr>
              <a:t>Форма предоставления</a:t>
            </a:r>
          </a:p>
          <a:p>
            <a:pPr lvl="0">
              <a:spcBef>
                <a:spcPts val="0"/>
              </a:spcBef>
            </a:pPr>
            <a:endParaRPr lang="ru-RU" sz="1300" b="1" dirty="0" smtClean="0">
              <a:solidFill>
                <a:schemeClr val="tx1"/>
              </a:solidFill>
              <a:latin typeface="Times New Roman" pitchFamily="18" charset="0"/>
              <a:ea typeface="Oswald"/>
              <a:cs typeface="Times New Roman" pitchFamily="18" charset="0"/>
              <a:sym typeface="Oswald"/>
            </a:endParaRPr>
          </a:p>
          <a:p>
            <a:pPr marL="457200" lvl="0" indent="-304800" algn="just">
              <a:spcBef>
                <a:spcPts val="0"/>
              </a:spcBef>
              <a:buClr>
                <a:schemeClr val="dk2"/>
              </a:buClr>
              <a:buSzPts val="1200"/>
              <a:buFont typeface="Oswald"/>
              <a:buChar char="●"/>
            </a:pPr>
            <a:r>
              <a:rPr lang="ru-RU" sz="1200" b="1" dirty="0" smtClean="0">
                <a:solidFill>
                  <a:schemeClr val="tx1"/>
                </a:solidFill>
                <a:latin typeface="Times New Roman" pitchFamily="18" charset="0"/>
                <a:ea typeface="Oswald"/>
                <a:cs typeface="Times New Roman" pitchFamily="18" charset="0"/>
                <a:sym typeface="Oswald"/>
              </a:rPr>
              <a:t>Денежная</a:t>
            </a:r>
            <a:r>
              <a:rPr lang="ru-RU" sz="1200" dirty="0" smtClean="0">
                <a:solidFill>
                  <a:schemeClr val="tx1"/>
                </a:solidFill>
                <a:latin typeface="Times New Roman" pitchFamily="18" charset="0"/>
                <a:ea typeface="Oswald"/>
                <a:cs typeface="Times New Roman" pitchFamily="18" charset="0"/>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p>
          <a:p>
            <a:pPr marL="457200" lvl="0" indent="-304800" algn="just">
              <a:spcBef>
                <a:spcPts val="0"/>
              </a:spcBef>
              <a:buClr>
                <a:schemeClr val="dk2"/>
              </a:buClr>
              <a:buSzPts val="1200"/>
              <a:buFont typeface="Oswald"/>
              <a:buChar char="●"/>
            </a:pPr>
            <a:endParaRPr lang="ru-RU" sz="1200" dirty="0" smtClean="0">
              <a:solidFill>
                <a:schemeClr val="tx1"/>
              </a:solidFill>
              <a:latin typeface="Times New Roman" pitchFamily="18" charset="0"/>
              <a:ea typeface="Oswald"/>
              <a:cs typeface="Times New Roman" pitchFamily="18" charset="0"/>
              <a:sym typeface="Oswald"/>
            </a:endParaRPr>
          </a:p>
          <a:p>
            <a:pPr marL="914400" lvl="0" algn="l">
              <a:spcBef>
                <a:spcPts val="0"/>
              </a:spcBef>
            </a:pPr>
            <a:endParaRPr lang="ru-RU" sz="13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300" b="1" dirty="0" smtClean="0">
                <a:solidFill>
                  <a:schemeClr val="tx1"/>
                </a:solidFill>
                <a:latin typeface="Times New Roman" pitchFamily="18" charset="0"/>
                <a:ea typeface="Oswald"/>
                <a:cs typeface="Times New Roman" pitchFamily="18" charset="0"/>
                <a:sym typeface="Oswald"/>
              </a:rPr>
              <a:t>Периодичность выплаты</a:t>
            </a:r>
          </a:p>
          <a:p>
            <a:pPr marL="457200" lvl="0" indent="-304800" algn="l">
              <a:spcBef>
                <a:spcPts val="0"/>
              </a:spcBef>
              <a:buClr>
                <a:schemeClr val="dk2"/>
              </a:buClr>
              <a:buSzPts val="1200"/>
              <a:buFont typeface="Oswald"/>
              <a:buChar char="●"/>
            </a:pPr>
            <a:r>
              <a:rPr lang="ru-RU" sz="1300" dirty="0" smtClean="0">
                <a:solidFill>
                  <a:schemeClr val="tx1"/>
                </a:solidFill>
                <a:latin typeface="Times New Roman" pitchFamily="18" charset="0"/>
                <a:ea typeface="Oswald"/>
                <a:cs typeface="Times New Roman" pitchFamily="18" charset="0"/>
                <a:sym typeface="Oswald"/>
              </a:rPr>
              <a:t>Один раз в год</a:t>
            </a:r>
          </a:p>
          <a:p>
            <a:endParaRPr lang="ru-RU" sz="1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012823"/>
          </a:xfrm>
        </p:spPr>
        <p:txBody>
          <a:bodyPr>
            <a:noAutofit/>
          </a:bodyPr>
          <a:lstStyle/>
          <a:p>
            <a:r>
              <a:rPr lang="ru" sz="1200" b="1" dirty="0" smtClean="0">
                <a:solidFill>
                  <a:srgbClr val="000000"/>
                </a:solidFill>
                <a:latin typeface="Times New Roman" pitchFamily="18" charset="0"/>
                <a:ea typeface="Oswald"/>
                <a:cs typeface="Times New Roman" pitchFamily="18" charset="0"/>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lang="ru-RU" sz="12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3500438"/>
            <a:ext cx="8215370" cy="3071834"/>
          </a:xfrm>
        </p:spPr>
        <p:txBody>
          <a:bodyPr>
            <a:normAutofit fontScale="62500" lnSpcReduction="20000"/>
          </a:bodyPr>
          <a:lstStyle/>
          <a:p>
            <a:pPr lvl="0">
              <a:spcBef>
                <a:spcPts val="0"/>
              </a:spcBef>
            </a:pPr>
            <a:r>
              <a:rPr lang="ru-RU" sz="2200" b="1" dirty="0" smtClean="0">
                <a:solidFill>
                  <a:schemeClr val="tx1"/>
                </a:solidFill>
                <a:latin typeface="Times New Roman" pitchFamily="18" charset="0"/>
                <a:ea typeface="Oswald"/>
                <a:cs typeface="Times New Roman" pitchFamily="18" charset="0"/>
                <a:sym typeface="Oswald"/>
              </a:rPr>
              <a:t>Нормативные основания</a:t>
            </a:r>
          </a:p>
          <a:p>
            <a:pPr marL="457200" lvl="0">
              <a:spcBef>
                <a:spcPts val="0"/>
              </a:spcBef>
            </a:pPr>
            <a:endParaRPr lang="ru-RU" sz="2200" b="1" dirty="0" smtClean="0">
              <a:solidFill>
                <a:schemeClr val="tx1"/>
              </a:solidFill>
              <a:latin typeface="Times New Roman" pitchFamily="18" charset="0"/>
              <a:ea typeface="Oswald"/>
              <a:cs typeface="Times New Roman" pitchFamily="18" charset="0"/>
              <a:sym typeface="Oswald"/>
            </a:endParaRPr>
          </a:p>
          <a:p>
            <a:pPr marL="457200" lvl="0" indent="-311150" algn="just">
              <a:spcBef>
                <a:spcPts val="0"/>
              </a:spcBef>
              <a:buClr>
                <a:schemeClr val="dk2"/>
              </a:buClr>
              <a:buSzPts val="1300"/>
              <a:buFont typeface="Oswald"/>
              <a:buChar char="●"/>
            </a:pPr>
            <a:r>
              <a:rPr lang="ru-RU" sz="22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p>
          <a:p>
            <a:pPr marL="457200" lvl="0" algn="just">
              <a:spcBef>
                <a:spcPts val="0"/>
              </a:spcBef>
            </a:pPr>
            <a:endParaRPr lang="ru-RU" sz="22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2200"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marL="457200" lvl="0">
              <a:spcBef>
                <a:spcPts val="0"/>
              </a:spcBef>
            </a:pPr>
            <a:endParaRPr lang="ru-RU" sz="2200" b="1" dirty="0" smtClean="0">
              <a:solidFill>
                <a:schemeClr val="tx1"/>
              </a:solidFill>
              <a:latin typeface="Times New Roman" pitchFamily="18" charset="0"/>
              <a:ea typeface="Oswald"/>
              <a:cs typeface="Times New Roman" pitchFamily="18" charset="0"/>
              <a:sym typeface="Oswald"/>
            </a:endParaRPr>
          </a:p>
          <a:p>
            <a:pPr marL="457200" lvl="0" indent="-317500" algn="just">
              <a:spcBef>
                <a:spcPts val="0"/>
              </a:spcBef>
              <a:buClr>
                <a:schemeClr val="dk2"/>
              </a:buClr>
              <a:buSzPts val="1400"/>
              <a:buFont typeface="Oswald"/>
              <a:buChar char="●"/>
            </a:pPr>
            <a:r>
              <a:rPr lang="ru-RU" sz="2200" dirty="0" smtClean="0">
                <a:solidFill>
                  <a:schemeClr val="tx1"/>
                </a:solidFill>
                <a:latin typeface="Times New Roman" pitchFamily="18" charset="0"/>
                <a:ea typeface="Oswald"/>
                <a:cs typeface="Times New Roman" pitchFamily="18" charset="0"/>
                <a:sym typeface="Oswald"/>
              </a:rPr>
              <a:t>Размер компенсации: 132,7 руб.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01.01.2023)</a:t>
            </a:r>
          </a:p>
          <a:p>
            <a:pPr marL="457200" lvl="0" algn="just">
              <a:spcBef>
                <a:spcPts val="0"/>
              </a:spcBef>
            </a:pPr>
            <a:endParaRPr lang="ru-RU" sz="2200" b="1" dirty="0" smtClean="0">
              <a:solidFill>
                <a:schemeClr val="tx1"/>
              </a:solidFill>
              <a:highlight>
                <a:schemeClr val="lt2"/>
              </a:highlight>
              <a:latin typeface="Times New Roman" pitchFamily="18" charset="0"/>
              <a:ea typeface="Oswald"/>
              <a:cs typeface="Times New Roman" pitchFamily="18" charset="0"/>
              <a:sym typeface="Oswald"/>
            </a:endParaRPr>
          </a:p>
          <a:p>
            <a:pPr lvl="0">
              <a:spcBef>
                <a:spcPts val="0"/>
              </a:spcBef>
            </a:pPr>
            <a:r>
              <a:rPr lang="ru-RU" sz="2200" b="1" dirty="0" smtClean="0">
                <a:solidFill>
                  <a:schemeClr val="tx1"/>
                </a:solidFill>
                <a:highlight>
                  <a:schemeClr val="lt2"/>
                </a:highlight>
                <a:latin typeface="Times New Roman" pitchFamily="18" charset="0"/>
                <a:ea typeface="Oswald"/>
                <a:cs typeface="Times New Roman" pitchFamily="18" charset="0"/>
                <a:sym typeface="Oswald"/>
              </a:rPr>
              <a:t>Периодичность выплаты</a:t>
            </a:r>
            <a:endParaRPr lang="ru-RU" sz="2200" b="1" dirty="0" smtClean="0">
              <a:solidFill>
                <a:schemeClr val="tx1"/>
              </a:solidFill>
              <a:highlight>
                <a:srgbClr val="FF0000"/>
              </a:highlight>
              <a:latin typeface="Times New Roman" pitchFamily="18" charset="0"/>
              <a:ea typeface="Oswald"/>
              <a:cs typeface="Times New Roman" pitchFamily="18" charset="0"/>
              <a:sym typeface="Oswald"/>
            </a:endParaRPr>
          </a:p>
          <a:p>
            <a:pPr marL="457200" lvl="0" indent="-317500" algn="l">
              <a:spcBef>
                <a:spcPts val="0"/>
              </a:spcBef>
              <a:buClr>
                <a:schemeClr val="dk2"/>
              </a:buClr>
              <a:buSzPts val="1400"/>
              <a:buFont typeface="Oswald"/>
              <a:buChar char="●"/>
            </a:pPr>
            <a:r>
              <a:rPr lang="ru-RU" sz="2200" dirty="0" smtClean="0">
                <a:solidFill>
                  <a:schemeClr val="tx1"/>
                </a:solidFill>
                <a:latin typeface="Times New Roman" pitchFamily="18" charset="0"/>
                <a:ea typeface="Oswald"/>
                <a:cs typeface="Times New Roman" pitchFamily="18" charset="0"/>
                <a:sym typeface="Oswald"/>
              </a:rPr>
              <a:t>Ежемесячно</a:t>
            </a:r>
            <a:endParaRPr lang="ru-RU" sz="2200" b="1" dirty="0" smtClean="0">
              <a:solidFill>
                <a:schemeClr val="tx1"/>
              </a:solidFill>
              <a:highlight>
                <a:srgbClr val="FF0000"/>
              </a:highlight>
              <a:latin typeface="Times New Roman" pitchFamily="18" charset="0"/>
              <a:ea typeface="Oswald"/>
              <a:cs typeface="Times New Roman" pitchFamily="18" charset="0"/>
              <a:sym typeface="Oswald"/>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785794"/>
            <a:ext cx="6643734" cy="500066"/>
          </a:xfrm>
          <a:solidFill>
            <a:schemeClr val="accent6">
              <a:lumMod val="60000"/>
              <a:lumOff val="40000"/>
            </a:schemeClr>
          </a:solidFill>
        </p:spPr>
        <p:txBody>
          <a:bodyPr>
            <a:normAutofit/>
          </a:bodyPr>
          <a:lstStyle/>
          <a:p>
            <a:endParaRPr lang="ru-RU" sz="11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3143248"/>
            <a:ext cx="8286808" cy="3500462"/>
          </a:xfrm>
        </p:spPr>
        <p:txBody>
          <a:bodyPr/>
          <a:lstStyle/>
          <a:p>
            <a:endParaRPr lang="ru-RU" dirty="0"/>
          </a:p>
        </p:txBody>
      </p:sp>
      <p:graphicFrame>
        <p:nvGraphicFramePr>
          <p:cNvPr id="4" name="Таблица 3"/>
          <p:cNvGraphicFramePr>
            <a:graphicFrameLocks noGrp="1"/>
          </p:cNvGraphicFramePr>
          <p:nvPr/>
        </p:nvGraphicFramePr>
        <p:xfrm>
          <a:off x="285720" y="1999519"/>
          <a:ext cx="8572560" cy="4858481"/>
        </p:xfrm>
        <a:graphic>
          <a:graphicData uri="http://schemas.openxmlformats.org/drawingml/2006/table">
            <a:tbl>
              <a:tblPr firstRow="1" bandRow="1">
                <a:tableStyleId>{5C22544A-7EE6-4342-B048-85BDC9FD1C3A}</a:tableStyleId>
              </a:tblPr>
              <a:tblGrid>
                <a:gridCol w="3768970"/>
                <a:gridCol w="4803590"/>
              </a:tblGrid>
              <a:tr h="547890">
                <a:tc>
                  <a:txBody>
                    <a:bodyPr/>
                    <a:lstStyle/>
                    <a:p>
                      <a:pPr marL="0" lvl="0" indent="0" algn="l" rtl="0">
                        <a:spcBef>
                          <a:spcPts val="0"/>
                        </a:spcBef>
                        <a:spcAft>
                          <a:spcPts val="0"/>
                        </a:spcAft>
                        <a:buNone/>
                      </a:pPr>
                      <a:r>
                        <a:rPr lang="ru-RU" sz="1200" b="1" dirty="0" smtClean="0">
                          <a:latin typeface="Times New Roman" pitchFamily="18" charset="0"/>
                          <a:ea typeface="Oswald"/>
                          <a:cs typeface="Times New Roman" pitchFamily="18" charset="0"/>
                          <a:sym typeface="Oswald"/>
                        </a:rPr>
                        <a:t>Категория получателей (в соответствии с НПА Свердловской области)</a:t>
                      </a:r>
                      <a:endParaRPr sz="12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r>
                        <a:rPr lang="ru" sz="1200" b="1" dirty="0">
                          <a:latin typeface="Times New Roman" pitchFamily="18" charset="0"/>
                          <a:ea typeface="Oswald"/>
                          <a:cs typeface="Times New Roman" pitchFamily="18" charset="0"/>
                          <a:sym typeface="Oswald"/>
                        </a:rPr>
                        <a:t>Порядок получения</a:t>
                      </a:r>
                      <a:endParaRPr sz="12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2075958">
                <a:tc>
                  <a:txBody>
                    <a:bodyPr/>
                    <a:lstStyle/>
                    <a:p>
                      <a:pPr marL="179999" lvl="0" indent="-156249" algn="l" rtl="0">
                        <a:spcBef>
                          <a:spcPts val="0"/>
                        </a:spcBef>
                        <a:spcAft>
                          <a:spcPts val="0"/>
                        </a:spcAft>
                        <a:buSzPts val="1100"/>
                        <a:buFont typeface="Oswald"/>
                        <a:buChar char="●"/>
                      </a:pPr>
                      <a:r>
                        <a:rPr lang="ru" sz="1050" dirty="0" smtClean="0">
                          <a:latin typeface="Times New Roman" pitchFamily="18" charset="0"/>
                          <a:ea typeface="Oswald"/>
                          <a:cs typeface="Times New Roman" pitchFamily="18" charset="0"/>
                          <a:sym typeface="Oswald"/>
                        </a:rPr>
                        <a:t>Ребенок-инвалид</a:t>
                      </a:r>
                      <a:r>
                        <a:rPr lang="ru" sz="1050" baseline="0" dirty="0" smtClean="0">
                          <a:latin typeface="Times New Roman" pitchFamily="18" charset="0"/>
                          <a:ea typeface="Oswald"/>
                          <a:cs typeface="Times New Roman" pitchFamily="18" charset="0"/>
                          <a:sym typeface="Oswald"/>
                        </a:rPr>
                        <a:t> -</a:t>
                      </a:r>
                      <a:r>
                        <a:rPr lang="ru" sz="1050" dirty="0" smtClean="0">
                          <a:latin typeface="Times New Roman" pitchFamily="18" charset="0"/>
                          <a:ea typeface="Oswald"/>
                          <a:cs typeface="Times New Roman" pitchFamily="18" charset="0"/>
                          <a:sym typeface="Oswald"/>
                        </a:rPr>
                        <a:t> </a:t>
                      </a:r>
                      <a:r>
                        <a:rPr lang="ru" sz="1050" dirty="0">
                          <a:latin typeface="Times New Roman" pitchFamily="18" charset="0"/>
                          <a:ea typeface="Oswald"/>
                          <a:cs typeface="Times New Roman" pitchFamily="18" charset="0"/>
                          <a:sym typeface="Oswald"/>
                        </a:rPr>
                        <a:t>лица в возрасте до 18 лет, которым установлена категория «ребенок-инвалид»</a:t>
                      </a:r>
                      <a:endParaRPr sz="105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Подача заявления руководителю </a:t>
                      </a:r>
                      <a:r>
                        <a:rPr lang="ru" sz="1050" dirty="0" smtClean="0">
                          <a:latin typeface="Times New Roman" pitchFamily="18" charset="0"/>
                          <a:ea typeface="Oswald"/>
                          <a:cs typeface="Times New Roman" pitchFamily="18" charset="0"/>
                          <a:sym typeface="Oswald"/>
                        </a:rPr>
                        <a:t>ГАПОУ СО УГК им. И.И. Ползунова</a:t>
                      </a:r>
                      <a:endParaRPr sz="105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Копия </a:t>
                      </a:r>
                      <a:r>
                        <a:rPr lang="ru" sz="1050" dirty="0" smtClean="0">
                          <a:latin typeface="Times New Roman" pitchFamily="18" charset="0"/>
                          <a:ea typeface="Oswald"/>
                          <a:cs typeface="Times New Roman" pitchFamily="18" charset="0"/>
                          <a:sym typeface="Oswald"/>
                        </a:rPr>
                        <a:t>документа</a:t>
                      </a:r>
                      <a:r>
                        <a:rPr lang="ru" sz="1050" dirty="0">
                          <a:latin typeface="Times New Roman" pitchFamily="18" charset="0"/>
                          <a:ea typeface="Oswald"/>
                          <a:cs typeface="Times New Roman" pitchFamily="18" charset="0"/>
                          <a:sym typeface="Oswald"/>
                        </a:rPr>
                        <a:t>, удостоверяющего личность заявителя</a:t>
                      </a:r>
                      <a:endParaRPr sz="105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Копия свидетельства о рождении ребенка заявителя, в отношении которого назначается денежная компенсация</a:t>
                      </a:r>
                      <a:endParaRPr sz="105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Справка федерального государственного учреждения </a:t>
                      </a:r>
                      <a:r>
                        <a:rPr lang="ru" sz="1050" dirty="0" smtClean="0">
                          <a:latin typeface="Times New Roman" pitchFamily="18" charset="0"/>
                          <a:ea typeface="Oswald"/>
                          <a:cs typeface="Times New Roman" pitchFamily="18" charset="0"/>
                          <a:sym typeface="Oswald"/>
                        </a:rPr>
                        <a:t>медико-социальной </a:t>
                      </a:r>
                      <a:r>
                        <a:rPr lang="ru" sz="1050" dirty="0">
                          <a:latin typeface="Times New Roman" pitchFamily="18" charset="0"/>
                          <a:ea typeface="Oswald"/>
                          <a:cs typeface="Times New Roman" pitchFamily="18" charset="0"/>
                          <a:sym typeface="Oswald"/>
                        </a:rPr>
                        <a:t>экспертизы об установлении </a:t>
                      </a:r>
                      <a:r>
                        <a:rPr lang="ru" sz="1050" dirty="0" smtClean="0">
                          <a:latin typeface="Times New Roman" pitchFamily="18" charset="0"/>
                          <a:ea typeface="Oswald"/>
                          <a:cs typeface="Times New Roman" pitchFamily="18" charset="0"/>
                          <a:sym typeface="Oswald"/>
                        </a:rPr>
                        <a:t>инвалидности (МСЭ)</a:t>
                      </a:r>
                      <a:endParaRPr sz="105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Сведения о банковских реквизитах и номере лицевого счета обучающегося, открытого в кредитной организации РФ </a:t>
                      </a:r>
                      <a:endParaRPr sz="105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Заявление о согласии на обработку персональных данных заявителя и обучающихся с ОВЗ в соответствии с законодательством РФ</a:t>
                      </a:r>
                      <a:endParaRPr sz="105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2233913">
                <a:tc>
                  <a:txBody>
                    <a:bodyPr/>
                    <a:lstStyle/>
                    <a:p>
                      <a:pPr marL="179999" lvl="0" indent="-156249"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Обучающиеся с ограниченными возможностями здоровья</a:t>
                      </a:r>
                      <a:endParaRPr sz="105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Подача заявления руководителю </a:t>
                      </a:r>
                      <a:r>
                        <a:rPr lang="ru" sz="1050" dirty="0" smtClean="0">
                          <a:latin typeface="Times New Roman" pitchFamily="18" charset="0"/>
                          <a:ea typeface="Oswald"/>
                          <a:cs typeface="Times New Roman" pitchFamily="18" charset="0"/>
                          <a:sym typeface="Oswald"/>
                        </a:rPr>
                        <a:t>ГАПОУ СО УГК им. И.И. Ползунова</a:t>
                      </a:r>
                      <a:endParaRPr sz="1050" dirty="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Копия </a:t>
                      </a:r>
                      <a:r>
                        <a:rPr lang="ru" sz="1050" dirty="0" smtClean="0">
                          <a:latin typeface="Times New Roman" pitchFamily="18" charset="0"/>
                          <a:ea typeface="Oswald"/>
                          <a:cs typeface="Times New Roman" pitchFamily="18" charset="0"/>
                          <a:sym typeface="Oswald"/>
                        </a:rPr>
                        <a:t>документа</a:t>
                      </a:r>
                      <a:r>
                        <a:rPr lang="ru" sz="1050" dirty="0">
                          <a:latin typeface="Times New Roman" pitchFamily="18" charset="0"/>
                          <a:ea typeface="Oswald"/>
                          <a:cs typeface="Times New Roman" pitchFamily="18" charset="0"/>
                          <a:sym typeface="Oswald"/>
                        </a:rPr>
                        <a:t>, удостоверяющего личность заявителя</a:t>
                      </a:r>
                      <a:endParaRPr sz="1050" dirty="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Копия свидетельства о рождении </a:t>
                      </a:r>
                      <a:r>
                        <a:rPr lang="ru" sz="1050" dirty="0" smtClean="0">
                          <a:latin typeface="Times New Roman" pitchFamily="18" charset="0"/>
                          <a:ea typeface="Oswald"/>
                          <a:cs typeface="Times New Roman" pitchFamily="18" charset="0"/>
                          <a:sym typeface="Oswald"/>
                        </a:rPr>
                        <a:t>ребенка заявителя, </a:t>
                      </a:r>
                      <a:r>
                        <a:rPr lang="ru" sz="1050" dirty="0">
                          <a:latin typeface="Times New Roman" pitchFamily="18" charset="0"/>
                          <a:ea typeface="Oswald"/>
                          <a:cs typeface="Times New Roman" pitchFamily="18" charset="0"/>
                          <a:sym typeface="Oswald"/>
                        </a:rPr>
                        <a:t>в отношении которого назначается денежная компенсация</a:t>
                      </a:r>
                      <a:endParaRPr sz="1050" dirty="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Копия </a:t>
                      </a:r>
                      <a:r>
                        <a:rPr lang="ru" sz="1050" dirty="0" smtClean="0">
                          <a:latin typeface="Times New Roman" pitchFamily="18" charset="0"/>
                          <a:ea typeface="Oswald"/>
                          <a:cs typeface="Times New Roman" pitchFamily="18" charset="0"/>
                          <a:sym typeface="Oswald"/>
                        </a:rPr>
                        <a:t>заключения </a:t>
                      </a:r>
                      <a:r>
                        <a:rPr lang="ru" sz="1050" dirty="0">
                          <a:latin typeface="Times New Roman" pitchFamily="18" charset="0"/>
                          <a:ea typeface="Oswald"/>
                          <a:cs typeface="Times New Roman" pitchFamily="18" charset="0"/>
                          <a:sym typeface="Oswald"/>
                        </a:rPr>
                        <a:t>психолого-медико-педагогической комиссии об ограниченных возможностях </a:t>
                      </a:r>
                      <a:r>
                        <a:rPr lang="ru" sz="1050" dirty="0" smtClean="0">
                          <a:latin typeface="Times New Roman" pitchFamily="18" charset="0"/>
                          <a:ea typeface="Oswald"/>
                          <a:cs typeface="Times New Roman" pitchFamily="18" charset="0"/>
                          <a:sym typeface="Oswald"/>
                        </a:rPr>
                        <a:t>здоровья (ПМПК)</a:t>
                      </a:r>
                      <a:endParaRPr sz="1050" dirty="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050" dirty="0">
                        <a:latin typeface="Times New Roman" pitchFamily="18" charset="0"/>
                        <a:ea typeface="Oswald"/>
                        <a:cs typeface="Times New Roman" pitchFamily="18" charset="0"/>
                        <a:sym typeface="Oswald"/>
                      </a:endParaRPr>
                    </a:p>
                    <a:p>
                      <a:pPr marL="179999" lvl="0" indent="-155575" algn="l" rtl="0">
                        <a:spcBef>
                          <a:spcPts val="0"/>
                        </a:spcBef>
                        <a:spcAft>
                          <a:spcPts val="0"/>
                        </a:spcAft>
                        <a:buSzPts val="1100"/>
                        <a:buFont typeface="Oswald"/>
                        <a:buChar char="●"/>
                      </a:pPr>
                      <a:r>
                        <a:rPr lang="ru" sz="1050" dirty="0">
                          <a:latin typeface="Times New Roman" pitchFamily="18" charset="0"/>
                          <a:ea typeface="Oswald"/>
                          <a:cs typeface="Times New Roman" pitchFamily="18" charset="0"/>
                          <a:sym typeface="Oswald"/>
                        </a:rPr>
                        <a:t>Заявление о согласии на обработку персональных данных заявителя и обучающихся с ОВЗ в соответствии с законодательством РФ</a:t>
                      </a:r>
                      <a:endParaRPr sz="105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bl>
          </a:graphicData>
        </a:graphic>
      </p:graphicFrame>
      <p:sp>
        <p:nvSpPr>
          <p:cNvPr id="5" name="Скругленный прямоугольник 4"/>
          <p:cNvSpPr/>
          <p:nvPr/>
        </p:nvSpPr>
        <p:spPr>
          <a:xfrm>
            <a:off x="214282" y="214290"/>
            <a:ext cx="8786874" cy="150019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300" b="1" dirty="0" smtClean="0">
                <a:solidFill>
                  <a:srgbClr val="000000"/>
                </a:solidFill>
                <a:latin typeface="Times New Roman" pitchFamily="18" charset="0"/>
                <a:ea typeface="Oswald"/>
                <a:cs typeface="Times New Roman" pitchFamily="18" charset="0"/>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lang="ru-RU" sz="13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714379"/>
          </a:xfrm>
        </p:spPr>
        <p:txBody>
          <a:bodyPr>
            <a:normAutofit/>
          </a:bodyPr>
          <a:lstStyle/>
          <a:p>
            <a:endParaRPr lang="ru-RU" sz="12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2143116"/>
            <a:ext cx="8286808" cy="4500594"/>
          </a:xfrm>
        </p:spPr>
        <p:txBody>
          <a:bodyPr>
            <a:noAutofit/>
          </a:bodyPr>
          <a:lstStyle/>
          <a:p>
            <a:pPr marL="166900" lvl="0">
              <a:buClr>
                <a:schemeClr val="dk2"/>
              </a:buClr>
              <a:buSzPts val="1000"/>
            </a:pPr>
            <a:r>
              <a:rPr lang="ru-RU" sz="1400" b="1" dirty="0" smtClean="0">
                <a:solidFill>
                  <a:schemeClr val="tx1"/>
                </a:solidFill>
                <a:latin typeface="Times New Roman" pitchFamily="18" charset="0"/>
                <a:ea typeface="Oswald"/>
                <a:cs typeface="Times New Roman" pitchFamily="18" charset="0"/>
                <a:sym typeface="Oswald"/>
              </a:rPr>
              <a:t>Нормативные основания</a:t>
            </a:r>
          </a:p>
          <a:p>
            <a:pPr marL="460800" indent="-293900" algn="just">
              <a:buClr>
                <a:schemeClr val="dk2"/>
              </a:buClr>
              <a:buSzPts val="1000"/>
              <a:buFont typeface="Oswald"/>
              <a:buChar char="●"/>
            </a:pPr>
            <a:r>
              <a:rPr lang="ru-RU" sz="1400" dirty="0" smtClean="0">
                <a:solidFill>
                  <a:schemeClr val="tx1"/>
                </a:solidFill>
                <a:latin typeface="Times New Roman" pitchFamily="18" charset="0"/>
                <a:ea typeface="Oswald"/>
                <a:cs typeface="Times New Roman" pitchFamily="18" charset="0"/>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60800" lvl="0" indent="-293900" algn="just">
              <a:buClr>
                <a:schemeClr val="dk2"/>
              </a:buClr>
              <a:buSzPts val="1000"/>
              <a:buFont typeface="Oswald"/>
              <a:buChar char="●"/>
            </a:pPr>
            <a:r>
              <a:rPr lang="ru-RU" sz="1400" dirty="0" smtClean="0">
                <a:solidFill>
                  <a:schemeClr val="tx1"/>
                </a:solidFill>
                <a:latin typeface="Times New Roman" pitchFamily="18" charset="0"/>
                <a:ea typeface="Oswald"/>
                <a:cs typeface="Times New Roman" pitchFamily="18" charset="0"/>
                <a:sym typeface="Oswald"/>
              </a:rPr>
              <a:t>Закон Свердловской области от </a:t>
            </a:r>
            <a:r>
              <a:rPr lang="ru-RU" sz="1400" dirty="0" smtClean="0">
                <a:solidFill>
                  <a:schemeClr val="tx1"/>
                </a:solidFill>
                <a:latin typeface="Times New Roman" pitchFamily="18" charset="0"/>
                <a:ea typeface="Liberation Serif" panose="02020603050405020304" pitchFamily="18" charset="0"/>
                <a:cs typeface="Times New Roman" pitchFamily="18" charset="0"/>
              </a:rPr>
              <a:t>03.11.2022 № 114-ОЗ «О внесении изменений в статью 33-1 Закона Свердловской области "Об образовании в Свердловской области»</a:t>
            </a:r>
          </a:p>
          <a:p>
            <a:pPr marL="460800" lvl="0" indent="-293900" algn="just">
              <a:spcBef>
                <a:spcPts val="0"/>
              </a:spcBef>
              <a:buClr>
                <a:schemeClr val="dk2"/>
              </a:buClr>
              <a:buSzPts val="1000"/>
              <a:buFont typeface="Oswald"/>
              <a:buChar char="●"/>
            </a:pPr>
            <a:r>
              <a:rPr lang="ru-RU" sz="14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p>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Обучающиеся, находящиеся на полном государственном обеспечении:</a:t>
            </a:r>
          </a:p>
          <a:p>
            <a:pPr lvl="0">
              <a:spcBef>
                <a:spcPts val="0"/>
              </a:spcBef>
            </a:pPr>
            <a:endParaRPr lang="ru-RU" sz="1400" b="1" dirty="0" smtClean="0">
              <a:solidFill>
                <a:schemeClr val="tx1"/>
              </a:solidFill>
              <a:latin typeface="Times New Roman" pitchFamily="18" charset="0"/>
              <a:ea typeface="Oswald"/>
              <a:cs typeface="Times New Roman" pitchFamily="18" charset="0"/>
              <a:sym typeface="Oswald"/>
            </a:endParaRPr>
          </a:p>
          <a:p>
            <a:pPr marL="457200" lvl="0" indent="-292100" algn="just">
              <a:spcBef>
                <a:spcPts val="0"/>
              </a:spcBef>
              <a:buClr>
                <a:schemeClr val="dk2"/>
              </a:buClr>
              <a:buSzPts val="1000"/>
              <a:buFont typeface="Oswald"/>
              <a:buChar char="●"/>
            </a:pPr>
            <a:r>
              <a:rPr lang="ru-RU" sz="1400" dirty="0" smtClean="0">
                <a:solidFill>
                  <a:schemeClr val="tx1"/>
                </a:solidFill>
                <a:latin typeface="Times New Roman" pitchFamily="18" charset="0"/>
                <a:ea typeface="Oswald"/>
                <a:cs typeface="Times New Roman" pitchFamily="18" charset="0"/>
                <a:sym typeface="Oswald"/>
              </a:rPr>
              <a:t>Размер компенсации: 250,4 руб. (в учебные дни, по состоянию на 01.01.2023)</a:t>
            </a:r>
          </a:p>
          <a:p>
            <a:pPr marL="457200" lvl="0" indent="-292100" algn="just">
              <a:spcBef>
                <a:spcPts val="0"/>
              </a:spcBef>
              <a:buClr>
                <a:schemeClr val="dk2"/>
              </a:buClr>
              <a:buSzPts val="1000"/>
              <a:buFont typeface="Oswald"/>
              <a:buChar char="●"/>
            </a:pPr>
            <a:r>
              <a:rPr lang="ru-RU" sz="1400" dirty="0" smtClean="0">
                <a:solidFill>
                  <a:schemeClr val="tx1"/>
                </a:solidFill>
                <a:latin typeface="Times New Roman" pitchFamily="18" charset="0"/>
                <a:ea typeface="Oswald"/>
                <a:cs typeface="Times New Roman" pitchFamily="18" charset="0"/>
                <a:sym typeface="Oswald"/>
              </a:rPr>
              <a:t>Размер компенсации: 275,5 руб. ( в выходные, праздничные, каникулярные дни, по состоянию на 01.01.2023)</a:t>
            </a:r>
          </a:p>
          <a:p>
            <a:pPr lvl="0">
              <a:spcBef>
                <a:spcPts val="0"/>
              </a:spcBef>
            </a:pPr>
            <a:endParaRPr lang="ru-RU" sz="1400" b="1" dirty="0" smtClean="0">
              <a:solidFill>
                <a:schemeClr val="tx1"/>
              </a:solidFill>
              <a:highlight>
                <a:schemeClr val="lt2"/>
              </a:highlight>
              <a:latin typeface="Times New Roman" pitchFamily="18" charset="0"/>
              <a:ea typeface="Oswald"/>
              <a:cs typeface="Times New Roman" pitchFamily="18" charset="0"/>
              <a:sym typeface="Oswald"/>
            </a:endParaRPr>
          </a:p>
          <a:p>
            <a:pPr lvl="0">
              <a:spcBef>
                <a:spcPts val="0"/>
              </a:spcBef>
            </a:pPr>
            <a:r>
              <a:rPr lang="ru-RU" sz="1400" b="1" dirty="0" smtClean="0">
                <a:solidFill>
                  <a:schemeClr val="tx1"/>
                </a:solidFill>
                <a:highlight>
                  <a:schemeClr val="lt2"/>
                </a:highlight>
                <a:latin typeface="Times New Roman" pitchFamily="18" charset="0"/>
                <a:ea typeface="Oswald"/>
                <a:cs typeface="Times New Roman" pitchFamily="18" charset="0"/>
                <a:sym typeface="Oswald"/>
              </a:rPr>
              <a:t>Периодичность выплаты</a:t>
            </a:r>
          </a:p>
          <a:p>
            <a:pPr marL="457200" lvl="0" indent="-292100" algn="l">
              <a:spcBef>
                <a:spcPts val="0"/>
              </a:spcBef>
              <a:buClr>
                <a:schemeClr val="dk2"/>
              </a:buClr>
              <a:buSzPts val="1000"/>
              <a:buFont typeface="Oswald"/>
              <a:buChar char="●"/>
            </a:pPr>
            <a:r>
              <a:rPr lang="ru-RU" sz="1400" dirty="0" smtClean="0">
                <a:solidFill>
                  <a:schemeClr val="tx1"/>
                </a:solidFill>
                <a:latin typeface="Times New Roman" pitchFamily="18" charset="0"/>
                <a:ea typeface="Oswald"/>
                <a:cs typeface="Times New Roman" pitchFamily="18" charset="0"/>
                <a:sym typeface="Oswald"/>
              </a:rPr>
              <a:t>Ежемесячно</a:t>
            </a:r>
            <a:endParaRPr lang="ru-RU" sz="1400" b="1" dirty="0" smtClean="0">
              <a:solidFill>
                <a:schemeClr val="tx1"/>
              </a:solidFill>
              <a:highlight>
                <a:srgbClr val="FF0000"/>
              </a:highlight>
              <a:latin typeface="Times New Roman" pitchFamily="18" charset="0"/>
              <a:ea typeface="Oswald"/>
              <a:cs typeface="Times New Roman" pitchFamily="18" charset="0"/>
              <a:sym typeface="Oswald"/>
            </a:endParaRPr>
          </a:p>
          <a:p>
            <a:endParaRPr lang="ru-RU" sz="1400" dirty="0">
              <a:latin typeface="Times New Roman" pitchFamily="18" charset="0"/>
              <a:cs typeface="Times New Roman" pitchFamily="18" charset="0"/>
            </a:endParaRPr>
          </a:p>
        </p:txBody>
      </p:sp>
      <p:sp>
        <p:nvSpPr>
          <p:cNvPr id="4" name="Скругленный прямоугольник 3"/>
          <p:cNvSpPr/>
          <p:nvPr/>
        </p:nvSpPr>
        <p:spPr>
          <a:xfrm>
            <a:off x="214282" y="142852"/>
            <a:ext cx="8715436" cy="155734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300" b="1" dirty="0" smtClean="0">
                <a:solidFill>
                  <a:srgbClr val="000000"/>
                </a:solidFill>
                <a:latin typeface="Times New Roman" pitchFamily="18" charset="0"/>
                <a:ea typeface="Oswald"/>
                <a:cs typeface="Times New Roman" pitchFamily="18" charset="0"/>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lang="ru-RU" sz="1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285728"/>
            <a:ext cx="7072362" cy="357190"/>
          </a:xfrm>
          <a:solidFill>
            <a:schemeClr val="accent6">
              <a:lumMod val="40000"/>
              <a:lumOff val="60000"/>
            </a:schemeClr>
          </a:solidFill>
        </p:spPr>
        <p:txBody>
          <a:bodyPr>
            <a:normAutofit/>
          </a:bodyPr>
          <a:lstStyle/>
          <a:p>
            <a:endParaRPr lang="ru-RU" sz="105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2857496"/>
            <a:ext cx="8572560" cy="3857652"/>
          </a:xfrm>
        </p:spPr>
        <p:txBody>
          <a:bodyPr/>
          <a:lstStyle/>
          <a:p>
            <a:endParaRPr lang="ru-RU" dirty="0"/>
          </a:p>
        </p:txBody>
      </p:sp>
      <p:graphicFrame>
        <p:nvGraphicFramePr>
          <p:cNvPr id="4" name="Таблица 3"/>
          <p:cNvGraphicFramePr>
            <a:graphicFrameLocks noGrp="1"/>
          </p:cNvGraphicFramePr>
          <p:nvPr/>
        </p:nvGraphicFramePr>
        <p:xfrm>
          <a:off x="142844" y="1249800"/>
          <a:ext cx="8858312" cy="5608200"/>
        </p:xfrm>
        <a:graphic>
          <a:graphicData uri="http://schemas.openxmlformats.org/drawingml/2006/table">
            <a:tbl>
              <a:tblPr firstRow="1" bandRow="1">
                <a:tableStyleId>{5C22544A-7EE6-4342-B048-85BDC9FD1C3A}</a:tableStyleId>
              </a:tblPr>
              <a:tblGrid>
                <a:gridCol w="4429156"/>
                <a:gridCol w="4429156"/>
              </a:tblGrid>
              <a:tr h="320283">
                <a:tc>
                  <a:txBody>
                    <a:bodyPr/>
                    <a:lstStyle/>
                    <a:p>
                      <a:pPr marL="0" lvl="0" indent="0" algn="ctr" rtl="0">
                        <a:spcBef>
                          <a:spcPts val="0"/>
                        </a:spcBef>
                        <a:spcAft>
                          <a:spcPts val="0"/>
                        </a:spcAft>
                        <a:buNone/>
                      </a:pPr>
                      <a:r>
                        <a:rPr lang="ru-RU" sz="1000" b="1" dirty="0" smtClean="0">
                          <a:latin typeface="Times New Roman" pitchFamily="18" charset="0"/>
                          <a:ea typeface="Oswald"/>
                          <a:cs typeface="Times New Roman" pitchFamily="18" charset="0"/>
                          <a:sym typeface="Oswald"/>
                        </a:rPr>
                        <a:t>Категория получателей (в соответствии с НПА Свердловской области)</a:t>
                      </a:r>
                      <a:endParaRPr sz="10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ctr" rtl="0">
                        <a:spcBef>
                          <a:spcPts val="0"/>
                        </a:spcBef>
                        <a:spcAft>
                          <a:spcPts val="0"/>
                        </a:spcAft>
                        <a:buNone/>
                      </a:pPr>
                      <a:r>
                        <a:rPr lang="ru" sz="1000" b="1" dirty="0">
                          <a:latin typeface="Times New Roman" pitchFamily="18" charset="0"/>
                          <a:ea typeface="Oswald"/>
                          <a:cs typeface="Times New Roman" pitchFamily="18" charset="0"/>
                          <a:sym typeface="Oswald"/>
                        </a:rPr>
                        <a:t>Порядок получения</a:t>
                      </a:r>
                      <a:endParaRPr sz="10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757072">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000" dirty="0" smtClean="0">
                          <a:solidFill>
                            <a:schemeClr val="tx1"/>
                          </a:solidFill>
                          <a:latin typeface="Times New Roman" pitchFamily="18" charset="0"/>
                          <a:ea typeface="Oswald"/>
                          <a:cs typeface="Times New Roman" pitchFamily="18" charset="0"/>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000" baseline="0" dirty="0" smtClean="0">
                          <a:solidFill>
                            <a:schemeClr val="tx1"/>
                          </a:solidFill>
                          <a:latin typeface="Times New Roman" pitchFamily="18" charset="0"/>
                          <a:ea typeface="Oswald"/>
                          <a:cs typeface="Times New Roman" pitchFamily="18" charset="0"/>
                          <a:sym typeface="Oswald"/>
                        </a:rPr>
                        <a:t> служащих умерли оба родителя или единственный родитель</a:t>
                      </a:r>
                      <a:endParaRPr sz="10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61925" algn="l" rtl="0">
                        <a:spcBef>
                          <a:spcPts val="0"/>
                        </a:spcBef>
                        <a:spcAft>
                          <a:spcPts val="0"/>
                        </a:spcAft>
                        <a:buSzPts val="1200"/>
                        <a:buFont typeface="Oswald"/>
                        <a:buChar char="●"/>
                      </a:pPr>
                      <a:r>
                        <a:rPr lang="ru" sz="1000" dirty="0">
                          <a:latin typeface="Times New Roman" pitchFamily="18" charset="0"/>
                          <a:ea typeface="Oswald"/>
                          <a:cs typeface="Times New Roman" pitchFamily="18" charset="0"/>
                          <a:sym typeface="Oswald"/>
                        </a:rPr>
                        <a:t>Подача заявления руководителю </a:t>
                      </a:r>
                      <a:r>
                        <a:rPr lang="ru" sz="1000" dirty="0" smtClean="0">
                          <a:latin typeface="Times New Roman" pitchFamily="18" charset="0"/>
                          <a:ea typeface="Oswald"/>
                          <a:cs typeface="Times New Roman" pitchFamily="18" charset="0"/>
                          <a:sym typeface="Oswald"/>
                        </a:rPr>
                        <a:t>ГАПОУ СО УГК им. И.И. Ползунова</a:t>
                      </a:r>
                      <a:endParaRPr sz="1000">
                        <a:solidFill>
                          <a:srgbClr val="FF0000"/>
                        </a:solidFill>
                        <a:latin typeface="Times New Roman" pitchFamily="18" charset="0"/>
                        <a:ea typeface="Oswald"/>
                        <a:cs typeface="Times New Roman" pitchFamily="18" charset="0"/>
                        <a:sym typeface="Oswald"/>
                      </a:endParaRPr>
                    </a:p>
                    <a:p>
                      <a:pPr marL="179999" lvl="0" indent="-161925" algn="l" rtl="0">
                        <a:spcBef>
                          <a:spcPts val="0"/>
                        </a:spcBef>
                        <a:spcAft>
                          <a:spcPts val="0"/>
                        </a:spcAft>
                        <a:buSzPts val="1200"/>
                        <a:buFont typeface="Oswald"/>
                        <a:buChar char="●"/>
                      </a:pPr>
                      <a:r>
                        <a:rPr lang="ru" sz="1000" dirty="0">
                          <a:latin typeface="Times New Roman" pitchFamily="18" charset="0"/>
                          <a:ea typeface="Oswald"/>
                          <a:cs typeface="Times New Roman" pitchFamily="18" charset="0"/>
                          <a:sym typeface="Oswald"/>
                        </a:rPr>
                        <a:t>Свидетельство о смерти обоих родителей или единственного родителя</a:t>
                      </a:r>
                      <a:endParaRPr sz="100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61147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1000" dirty="0" smtClean="0">
                          <a:latin typeface="Times New Roman" pitchFamily="18" charset="0"/>
                          <a:ea typeface="Oswald"/>
                          <a:cs typeface="Times New Roman" pitchFamily="18" charset="0"/>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000" dirty="0" smtClean="0">
                          <a:latin typeface="Times New Roman" pitchFamily="18" charset="0"/>
                          <a:ea typeface="Oswald"/>
                          <a:cs typeface="Times New Roman" pitchFamily="18" charset="0"/>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000" dirty="0" smtClean="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0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66199" algn="l" rtl="0">
                        <a:spcBef>
                          <a:spcPts val="0"/>
                        </a:spcBef>
                        <a:spcAft>
                          <a:spcPts val="0"/>
                        </a:spcAft>
                        <a:buSzPts val="1200"/>
                        <a:buFont typeface="Oswald"/>
                        <a:buChar char="●"/>
                      </a:pPr>
                      <a:r>
                        <a:rPr lang="ru" sz="1000" dirty="0">
                          <a:latin typeface="Times New Roman" pitchFamily="18" charset="0"/>
                          <a:ea typeface="Oswald"/>
                          <a:cs typeface="Times New Roman" pitchFamily="18" charset="0"/>
                          <a:sym typeface="Oswald"/>
                        </a:rPr>
                        <a:t>Подача заявления руководителю </a:t>
                      </a:r>
                      <a:r>
                        <a:rPr lang="ru" sz="1000" dirty="0" smtClean="0">
                          <a:latin typeface="Times New Roman" pitchFamily="18" charset="0"/>
                          <a:ea typeface="Oswald"/>
                          <a:cs typeface="Times New Roman" pitchFamily="18" charset="0"/>
                          <a:sym typeface="Oswald"/>
                        </a:rPr>
                        <a:t>ГАПОУ СО УГК им. И.И. Ползунова</a:t>
                      </a:r>
                      <a:endParaRPr sz="1000" dirty="0">
                        <a:latin typeface="Times New Roman" pitchFamily="18" charset="0"/>
                        <a:ea typeface="Oswald"/>
                        <a:cs typeface="Times New Roman" pitchFamily="18" charset="0"/>
                        <a:sym typeface="Oswald"/>
                      </a:endParaRPr>
                    </a:p>
                    <a:p>
                      <a:pPr marL="179999" lvl="0" indent="-166199" algn="l" rtl="0">
                        <a:spcBef>
                          <a:spcPts val="0"/>
                        </a:spcBef>
                        <a:spcAft>
                          <a:spcPts val="0"/>
                        </a:spcAft>
                        <a:buSzPts val="1200"/>
                        <a:buFont typeface="Oswald"/>
                        <a:buChar char="●"/>
                      </a:pPr>
                      <a:r>
                        <a:rPr lang="ru" sz="1000" dirty="0">
                          <a:latin typeface="Times New Roman" pitchFamily="18" charset="0"/>
                          <a:ea typeface="Oswald"/>
                          <a:cs typeface="Times New Roman" pitchFamily="18" charset="0"/>
                          <a:sym typeface="Oswald"/>
                        </a:rPr>
                        <a:t>Документы, свидетельствующие об обстоятельствах утраты (отсутствия) попечения родителей (единственного родителя)</a:t>
                      </a:r>
                      <a:endParaRPr sz="10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3668996">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00" baseline="0" dirty="0" smtClean="0">
                          <a:solidFill>
                            <a:schemeClr val="tx1"/>
                          </a:solidFill>
                          <a:latin typeface="Times New Roman" pitchFamily="18" charset="0"/>
                          <a:ea typeface="Oswald"/>
                          <a:cs typeface="Times New Roman" pitchFamily="18" charset="0"/>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1000" baseline="0" dirty="0" smtClean="0">
                          <a:solidFill>
                            <a:schemeClr val="tx1"/>
                          </a:solidFill>
                          <a:latin typeface="Times New Roman" pitchFamily="18" charset="0"/>
                          <a:ea typeface="Oswald"/>
                          <a:cs typeface="Times New Roman" pitchFamily="18" charset="0"/>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1000" kern="1200" baseline="0" dirty="0" smtClean="0">
                          <a:solidFill>
                            <a:schemeClr val="tx1"/>
                          </a:solidFill>
                          <a:latin typeface="Times New Roman" pitchFamily="18" charset="0"/>
                          <a:ea typeface="Oswald"/>
                          <a:cs typeface="Times New Roman" pitchFamily="18" charset="0"/>
                          <a:sym typeface="Oswald"/>
                        </a:rPr>
                        <a:t>Дети граждан РФ, призванных на военную службу по мобилизации в Вооруженные Силы Российской Федерации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1000" dirty="0" smtClean="0">
                          <a:solidFill>
                            <a:schemeClr val="tx1"/>
                          </a:solidFill>
                          <a:latin typeface="Times New Roman" pitchFamily="18" charset="0"/>
                          <a:ea typeface="Oswald"/>
                          <a:cs typeface="Times New Roman" pitchFamily="18" charset="0"/>
                          <a:sym typeface="Oswald"/>
                        </a:rPr>
                        <a:t>Дети лиц, принимающих (принимавших) участие в специальной военной операции на территориях</a:t>
                      </a:r>
                      <a:r>
                        <a:rPr lang="ru" sz="1000" baseline="0" dirty="0" smtClean="0">
                          <a:solidFill>
                            <a:schemeClr val="tx1"/>
                          </a:solidFill>
                          <a:latin typeface="Times New Roman" pitchFamily="18" charset="0"/>
                          <a:ea typeface="Oswald"/>
                          <a:cs typeface="Times New Roman" pitchFamily="18" charset="0"/>
                          <a:sym typeface="Oswald"/>
                        </a:rPr>
                        <a:t> </a:t>
                      </a:r>
                      <a:r>
                        <a:rPr lang="ru" sz="1000" dirty="0" smtClean="0">
                          <a:solidFill>
                            <a:schemeClr val="tx1"/>
                          </a:solidFill>
                          <a:latin typeface="Times New Roman" pitchFamily="18" charset="0"/>
                          <a:ea typeface="Oswald"/>
                          <a:cs typeface="Times New Roman" pitchFamily="18" charset="0"/>
                          <a:sym typeface="Oswald"/>
                        </a:rPr>
                        <a:t>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 sz="1000" baseline="0" dirty="0" smtClean="0">
                          <a:solidFill>
                            <a:schemeClr val="tx1"/>
                          </a:solidFill>
                          <a:latin typeface="Times New Roman" pitchFamily="18" charset="0"/>
                          <a:ea typeface="Oswald"/>
                          <a:cs typeface="Times New Roman" pitchFamily="18" charset="0"/>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1000" b="1"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49225" algn="r" rtl="0">
                        <a:spcBef>
                          <a:spcPts val="0"/>
                        </a:spcBef>
                        <a:spcAft>
                          <a:spcPts val="0"/>
                        </a:spcAft>
                        <a:buSzPts val="1000"/>
                        <a:buFont typeface="Oswald"/>
                        <a:buChar char="●"/>
                      </a:pPr>
                      <a:r>
                        <a:rPr lang="ru-RU" sz="1000" dirty="0" smtClean="0">
                          <a:latin typeface="Times New Roman" pitchFamily="18" charset="0"/>
                          <a:ea typeface="Oswald"/>
                          <a:cs typeface="Times New Roman" pitchFamily="18" charset="0"/>
                          <a:sym typeface="Oswald"/>
                        </a:rPr>
                        <a:t>Подача заявления руководителю образовательной организации</a:t>
                      </a:r>
                    </a:p>
                    <a:p>
                      <a:pPr marL="179999" marR="0" lvl="0" indent="-149225" algn="r" defTabSz="342900" rtl="0" eaLnBrk="1" fontAlgn="auto" latinLnBrk="0" hangingPunct="1">
                        <a:lnSpc>
                          <a:spcPct val="100000"/>
                        </a:lnSpc>
                        <a:spcBef>
                          <a:spcPts val="0"/>
                        </a:spcBef>
                        <a:spcAft>
                          <a:spcPts val="0"/>
                        </a:spcAft>
                        <a:buClrTx/>
                        <a:buSzPts val="1000"/>
                        <a:buFont typeface="Oswald"/>
                        <a:buChar char="●"/>
                        <a:tabLst/>
                        <a:defRPr/>
                      </a:pPr>
                      <a:r>
                        <a:rPr lang="ru-RU" sz="1000" dirty="0" smtClean="0">
                          <a:solidFill>
                            <a:schemeClr val="tx1"/>
                          </a:solidFill>
                          <a:latin typeface="Times New Roman" pitchFamily="18" charset="0"/>
                          <a:ea typeface="Oswald"/>
                          <a:cs typeface="Times New Roman" pitchFamily="18" charset="0"/>
                          <a:sym typeface="Oswald"/>
                        </a:rPr>
                        <a:t>Документ, подтверждающий статус гражданина </a:t>
                      </a:r>
                      <a:r>
                        <a:rPr lang="ru-RU" sz="1000" baseline="0" dirty="0" smtClean="0">
                          <a:solidFill>
                            <a:schemeClr val="tx1"/>
                          </a:solidFill>
                          <a:latin typeface="Times New Roman" pitchFamily="18" charset="0"/>
                          <a:ea typeface="Oswald"/>
                          <a:cs typeface="Times New Roman" pitchFamily="18" charset="0"/>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1000" kern="1200" dirty="0" smtClean="0">
                          <a:solidFill>
                            <a:srgbClr val="000000"/>
                          </a:solidFill>
                          <a:latin typeface="Times New Roman" pitchFamily="18" charset="0"/>
                          <a:ea typeface="Oswald"/>
                          <a:cs typeface="Times New Roman" pitchFamily="18" charset="0"/>
                          <a:sym typeface="Oswald"/>
                        </a:rPr>
                        <a:t>Граждане</a:t>
                      </a:r>
                      <a:r>
                        <a:rPr lang="ru-RU" sz="1000" kern="1200" baseline="0" dirty="0" smtClean="0">
                          <a:solidFill>
                            <a:srgbClr val="000000"/>
                          </a:solidFill>
                          <a:latin typeface="Times New Roman" pitchFamily="18" charset="0"/>
                          <a:ea typeface="Oswald"/>
                          <a:cs typeface="Times New Roman" pitchFamily="18" charset="0"/>
                          <a:sym typeface="Oswald"/>
                        </a:rPr>
                        <a:t> или  р</a:t>
                      </a:r>
                      <a:r>
                        <a:rPr lang="ru-RU" sz="1000" kern="1200" dirty="0" smtClean="0">
                          <a:solidFill>
                            <a:srgbClr val="000000"/>
                          </a:solidFill>
                          <a:latin typeface="Times New Roman" pitchFamily="18" charset="0"/>
                          <a:ea typeface="Oswald"/>
                          <a:cs typeface="Times New Roman" pitchFamily="18" charset="0"/>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r" defTabSz="342900" rtl="0" eaLnBrk="1" latinLnBrk="0" hangingPunct="1">
                        <a:spcBef>
                          <a:spcPts val="0"/>
                        </a:spcBef>
                        <a:spcAft>
                          <a:spcPts val="0"/>
                        </a:spcAft>
                        <a:buSzPts val="1000"/>
                        <a:buFont typeface="Oswald"/>
                        <a:buChar char="●"/>
                      </a:pPr>
                      <a:r>
                        <a:rPr lang="ru-RU" sz="1000" kern="1200" dirty="0" smtClean="0">
                          <a:solidFill>
                            <a:srgbClr val="000000"/>
                          </a:solidFill>
                          <a:latin typeface="Times New Roman" pitchFamily="18" charset="0"/>
                          <a:ea typeface="Oswald"/>
                          <a:cs typeface="Times New Roman" pitchFamily="18" charset="0"/>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a:t>
                      </a:r>
                      <a:r>
                        <a:rPr lang="ru-RU" sz="1000" b="1" kern="1200" dirty="0" smtClean="0">
                          <a:solidFill>
                            <a:srgbClr val="000000"/>
                          </a:solidFill>
                          <a:latin typeface="Times New Roman" pitchFamily="18" charset="0"/>
                          <a:ea typeface="Oswald"/>
                          <a:cs typeface="Times New Roman" pitchFamily="18" charset="0"/>
                          <a:sym typeface="Oswald"/>
                        </a:rPr>
                        <a:t>или Выписка из ЕГИССО</a:t>
                      </a:r>
                      <a:r>
                        <a:rPr lang="ru-RU" sz="1000" kern="1200" dirty="0" smtClean="0">
                          <a:solidFill>
                            <a:srgbClr val="000000"/>
                          </a:solidFill>
                          <a:latin typeface="Times New Roman" pitchFamily="18" charset="0"/>
                          <a:ea typeface="Oswald"/>
                          <a:cs typeface="Times New Roman" pitchFamily="18" charset="0"/>
                          <a:sym typeface="Oswald"/>
                        </a:rPr>
                        <a:t>, полученная гражданином через личный кабинет ФГИС "Единый портал государственных и  муниципальных услуг(функций)" (портал "Госуслуги"),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solidFill>
                      <a:schemeClr val="accent6">
                        <a:lumMod val="60000"/>
                        <a:lumOff val="40000"/>
                      </a:schemeClr>
                    </a:solidFill>
                  </a:tcPr>
                </a:tc>
              </a:tr>
            </a:tbl>
          </a:graphicData>
        </a:graphic>
      </p:graphicFrame>
      <p:sp>
        <p:nvSpPr>
          <p:cNvPr id="5" name="Скругленный прямоугольник 4"/>
          <p:cNvSpPr/>
          <p:nvPr/>
        </p:nvSpPr>
        <p:spPr>
          <a:xfrm>
            <a:off x="142844" y="142852"/>
            <a:ext cx="8786874" cy="107157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sz="1100" b="1" dirty="0" smtClean="0">
                <a:solidFill>
                  <a:srgbClr val="000000"/>
                </a:solidFill>
                <a:latin typeface="Times New Roman" pitchFamily="18" charset="0"/>
                <a:ea typeface="Oswald"/>
                <a:cs typeface="Times New Roman" pitchFamily="18" charset="0"/>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lang="ru-RU"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798509"/>
          </a:xfrm>
        </p:spPr>
        <p:txBody>
          <a:bodyPr>
            <a:normAutofit/>
          </a:bodyPr>
          <a:lstStyle/>
          <a:p>
            <a:r>
              <a:rPr lang="ru-RU" sz="1400" b="1" dirty="0" smtClean="0">
                <a:latin typeface="Times New Roman" pitchFamily="18" charset="0"/>
                <a:cs typeface="Times New Roman" pitchFamily="18" charset="0"/>
              </a:rPr>
              <a:t>Основополагающие законы и нормативно-правовые документы, обеспечивающие предоставление мер социальной защиты</a:t>
            </a:r>
            <a:endParaRPr lang="ru-RU" sz="1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14348" y="3071810"/>
            <a:ext cx="7715304" cy="3429024"/>
          </a:xfrm>
        </p:spPr>
        <p:txBody>
          <a:bodyPr>
            <a:normAutofit fontScale="25000" lnSpcReduction="20000"/>
          </a:bodyPr>
          <a:lstStyle/>
          <a:p>
            <a:pPr marL="460800" lvl="0" indent="-319300" algn="just">
              <a:spcBef>
                <a:spcPts val="0"/>
              </a:spcBef>
              <a:buClr>
                <a:schemeClr val="dk2"/>
              </a:buClr>
              <a:buSzPts val="1400"/>
              <a:buFont typeface="Oswald"/>
              <a:buChar char="●"/>
            </a:pPr>
            <a:endParaRPr lang="ru-RU" dirty="0" smtClean="0">
              <a:solidFill>
                <a:schemeClr val="tx1"/>
              </a:solidFill>
              <a:latin typeface="Oswald"/>
              <a:ea typeface="Oswald"/>
              <a:cs typeface="Oswald"/>
              <a:sym typeface="Oswald"/>
            </a:endParaRPr>
          </a:p>
          <a:p>
            <a:pPr marL="460800" lvl="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Федеральный закон от 29.12.2012 № 273-ФЗ "Об образовании в Российской Федерации"</a:t>
            </a:r>
          </a:p>
          <a:p>
            <a:pPr marL="460800" lvl="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Федеральный закон от 21.12.1996 № 159-ФЗ "О дополнительных гарантиях по социальной поддержке детей-сирот и детей, оставшихся без попечения родителей"</a:t>
            </a:r>
          </a:p>
          <a:p>
            <a:pPr marL="46080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rPr>
              <a:t>Федеральный закон от 24.07.1998</a:t>
            </a:r>
            <a:r>
              <a:rPr lang="ru-RU" sz="5200" dirty="0" smtClean="0">
                <a:solidFill>
                  <a:schemeClr val="tx1"/>
                </a:solidFill>
                <a:latin typeface="Times New Roman" pitchFamily="18" charset="0"/>
                <a:ea typeface="Oswald"/>
                <a:cs typeface="Times New Roman" pitchFamily="18" charset="0"/>
                <a:sym typeface="Oswald"/>
              </a:rPr>
              <a:t> №</a:t>
            </a:r>
            <a:r>
              <a:rPr lang="ru-RU" sz="5200" dirty="0" smtClean="0">
                <a:solidFill>
                  <a:schemeClr val="tx1"/>
                </a:solidFill>
                <a:latin typeface="Times New Roman" pitchFamily="18" charset="0"/>
                <a:ea typeface="Oswald"/>
                <a:cs typeface="Times New Roman" pitchFamily="18" charset="0"/>
              </a:rPr>
              <a:t> 124-ФЗ "Об основных гарантиях прав ребенка в Российской Федерации"</a:t>
            </a:r>
            <a:endParaRPr lang="ru-RU" sz="5200" dirty="0" smtClean="0">
              <a:solidFill>
                <a:schemeClr val="tx1"/>
              </a:solidFill>
              <a:latin typeface="Times New Roman" pitchFamily="18" charset="0"/>
              <a:ea typeface="Oswald"/>
              <a:cs typeface="Times New Roman" pitchFamily="18" charset="0"/>
              <a:sym typeface="Oswald"/>
            </a:endParaRPr>
          </a:p>
          <a:p>
            <a:pPr marL="46080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Закон Свердловской области от 15.07.2013 № 78-ОЗ "Об образовании в Свердловской области"</a:t>
            </a:r>
          </a:p>
          <a:p>
            <a:pPr marL="46080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Закон Свердловской области от 23.10.1995 № 28-ОЗ "О защите прав ребенка«</a:t>
            </a:r>
          </a:p>
          <a:p>
            <a:pPr marL="460800" lvl="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Закон Свердловской области от </a:t>
            </a:r>
            <a:r>
              <a:rPr lang="ru-RU" sz="5200" dirty="0" smtClean="0">
                <a:solidFill>
                  <a:schemeClr val="tx1"/>
                </a:solidFill>
                <a:latin typeface="Times New Roman" pitchFamily="18" charset="0"/>
                <a:ea typeface="Liberation Serif" panose="02020603050405020304" pitchFamily="18" charset="0"/>
                <a:cs typeface="Times New Roman" pitchFamily="18" charset="0"/>
              </a:rPr>
              <a:t>03.11.2022 № 114-ОЗ </a:t>
            </a:r>
            <a:r>
              <a:rPr lang="en-US" sz="5200" dirty="0" smtClean="0">
                <a:solidFill>
                  <a:schemeClr val="tx1"/>
                </a:solidFill>
                <a:latin typeface="Times New Roman" pitchFamily="18" charset="0"/>
                <a:ea typeface="Liberation Serif" panose="02020603050405020304" pitchFamily="18" charset="0"/>
                <a:cs typeface="Times New Roman" pitchFamily="18" charset="0"/>
              </a:rPr>
              <a:t>«</a:t>
            </a:r>
            <a:r>
              <a:rPr lang="ru-RU" sz="5200" dirty="0" smtClean="0">
                <a:solidFill>
                  <a:schemeClr val="tx1"/>
                </a:solidFill>
                <a:latin typeface="Times New Roman" pitchFamily="18" charset="0"/>
                <a:ea typeface="Liberation Serif" panose="02020603050405020304" pitchFamily="18" charset="0"/>
                <a:cs typeface="Times New Roman" pitchFamily="18" charset="0"/>
              </a:rPr>
              <a:t>О внесении изменений в статью 33-1 Закона Свердловской области "Об образовании в Свердловской области</a:t>
            </a:r>
            <a:r>
              <a:rPr lang="en-US" sz="5200" dirty="0" smtClean="0">
                <a:solidFill>
                  <a:schemeClr val="tx1"/>
                </a:solidFill>
                <a:latin typeface="Times New Roman" pitchFamily="18" charset="0"/>
                <a:ea typeface="Liberation Serif" panose="02020603050405020304" pitchFamily="18" charset="0"/>
                <a:cs typeface="Times New Roman" pitchFamily="18" charset="0"/>
              </a:rPr>
              <a:t>»</a:t>
            </a:r>
            <a:endParaRPr lang="ru-RU" sz="5200" dirty="0" smtClean="0">
              <a:solidFill>
                <a:schemeClr val="tx1"/>
              </a:solidFill>
              <a:latin typeface="Times New Roman" pitchFamily="18" charset="0"/>
              <a:ea typeface="Oswald"/>
              <a:cs typeface="Times New Roman" pitchFamily="18" charset="0"/>
              <a:sym typeface="Oswald"/>
            </a:endParaRPr>
          </a:p>
          <a:p>
            <a:pPr marL="46080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Приказ Министерства образования и молодёжной политики Свердловской области от 02.08.2019 № 158-Д "Об утверждении Перечня мер социальной защиты (поддержки), предоставляемых Министерством образования и молодежной политики Свердловской области, подлежащих передаче в единую государственную информационную систему социального обеспечения" ( с изменениями от 15.11.2022 № 1079-Д)</a:t>
            </a:r>
          </a:p>
          <a:p>
            <a:pPr marL="460800" lvl="0" indent="-319300" algn="just">
              <a:spcBef>
                <a:spcPts val="0"/>
              </a:spcBef>
              <a:buClr>
                <a:schemeClr val="dk2"/>
              </a:buClr>
              <a:buSzPts val="1400"/>
              <a:buFont typeface="Oswald"/>
              <a:buChar char="●"/>
            </a:pPr>
            <a:r>
              <a:rPr lang="ru-RU" sz="5200" dirty="0" smtClean="0">
                <a:solidFill>
                  <a:schemeClr val="tx1"/>
                </a:solidFill>
                <a:latin typeface="Times New Roman" pitchFamily="18" charset="0"/>
                <a:ea typeface="Oswald"/>
                <a:cs typeface="Times New Roman" pitchFamily="18" charset="0"/>
                <a:sym typeface="Oswald"/>
              </a:rPr>
              <a:t>Приказ Министерства образования и молодежной политики Свердловской области от 16.01.2023 № 16-Д "Об 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их осуществления в 2023 году "</a:t>
            </a:r>
          </a:p>
          <a:p>
            <a:endParaRPr lang="ru-RU" sz="4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512757"/>
          </a:xfrm>
        </p:spPr>
        <p:txBody>
          <a:bodyPr>
            <a:normAutofit/>
          </a:bodyPr>
          <a:lstStyle/>
          <a:p>
            <a:r>
              <a:rPr lang="ru" sz="1300" b="1" dirty="0" smtClean="0">
                <a:solidFill>
                  <a:srgbClr val="000000"/>
                </a:solidFill>
                <a:latin typeface="Times New Roman" pitchFamily="18" charset="0"/>
                <a:ea typeface="Oswald"/>
                <a:cs typeface="Times New Roman" pitchFamily="18" charset="0"/>
                <a:sym typeface="Oswald"/>
              </a:rPr>
              <a:t>ДЕНЕЖНАЯ КОМПЕНСАЦИЯ НА ПРИОБРЕТЕНИЕ КОМПЛЕКТА ОДЕЖДЫ, ОБУВИ, МЯГКОГО ИНВЕНТАРЯ</a:t>
            </a:r>
            <a:endParaRPr lang="ru-RU" sz="13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2786058"/>
            <a:ext cx="7929618" cy="3714776"/>
          </a:xfrm>
        </p:spPr>
        <p:txBody>
          <a:bodyPr>
            <a:noAutofit/>
          </a:bodyPr>
          <a:lstStyle/>
          <a:p>
            <a:pPr lvl="0">
              <a:spcBef>
                <a:spcPts val="0"/>
              </a:spcBef>
            </a:pPr>
            <a:r>
              <a:rPr lang="ru-RU" sz="1200" b="1" dirty="0" smtClean="0">
                <a:solidFill>
                  <a:schemeClr val="tx1"/>
                </a:solidFill>
                <a:latin typeface="Times New Roman" pitchFamily="18" charset="0"/>
                <a:ea typeface="Oswald"/>
                <a:cs typeface="Times New Roman" pitchFamily="18" charset="0"/>
                <a:sym typeface="Oswald"/>
              </a:rPr>
              <a:t>Нормативные основания</a:t>
            </a:r>
          </a:p>
          <a:p>
            <a:pPr marL="457200" lvl="0" indent="-317500" algn="just">
              <a:spcBef>
                <a:spcPts val="0"/>
              </a:spcBef>
              <a:buClr>
                <a:schemeClr val="dk2"/>
              </a:buClr>
              <a:buSzPts val="1400"/>
              <a:buFont typeface="Oswald"/>
              <a:buChar char="●"/>
            </a:pPr>
            <a:r>
              <a:rPr lang="ru-RU" sz="1200" dirty="0" smtClean="0">
                <a:solidFill>
                  <a:schemeClr val="tx1"/>
                </a:solidFill>
                <a:latin typeface="Times New Roman" pitchFamily="18" charset="0"/>
                <a:ea typeface="Oswald"/>
                <a:cs typeface="Times New Roman" pitchFamily="18" charset="0"/>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57200" indent="-317500" algn="just">
              <a:buClr>
                <a:schemeClr val="dk2"/>
              </a:buClr>
              <a:buSzPts val="1400"/>
              <a:buFont typeface="Oswald"/>
              <a:buChar char="●"/>
            </a:pPr>
            <a:r>
              <a:rPr lang="ru-RU" sz="1200" dirty="0" smtClean="0">
                <a:solidFill>
                  <a:schemeClr val="tx1"/>
                </a:solidFill>
                <a:latin typeface="Times New Roman" pitchFamily="18" charset="0"/>
                <a:ea typeface="Oswald"/>
                <a:cs typeface="Times New Roman" pitchFamily="18" charset="0"/>
                <a:sym typeface="Oswald"/>
              </a:rPr>
              <a:t>Закон Свердловской области от 26.07.2022 № 96-ОЗ «О внесении изменений в отдельные законы Свердловской области»</a:t>
            </a:r>
          </a:p>
          <a:p>
            <a:pPr marL="457200" lvl="0" indent="-317500" algn="just">
              <a:buClr>
                <a:schemeClr val="dk2"/>
              </a:buClr>
              <a:buSzPts val="1400"/>
              <a:buFont typeface="Oswald"/>
              <a:buChar char="●"/>
            </a:pPr>
            <a:r>
              <a:rPr lang="ru-RU" sz="1200" dirty="0" smtClean="0">
                <a:solidFill>
                  <a:schemeClr val="tx1"/>
                </a:solidFill>
                <a:latin typeface="Times New Roman" pitchFamily="18" charset="0"/>
                <a:ea typeface="Oswald"/>
                <a:cs typeface="Times New Roman" pitchFamily="18" charset="0"/>
                <a:sym typeface="Oswald"/>
              </a:rPr>
              <a:t>Закон Свердловской области от </a:t>
            </a:r>
            <a:r>
              <a:rPr lang="ru-RU" sz="1200" dirty="0" smtClean="0">
                <a:solidFill>
                  <a:schemeClr val="tx1"/>
                </a:solidFill>
                <a:latin typeface="Times New Roman" pitchFamily="18" charset="0"/>
                <a:ea typeface="Liberation Serif" panose="02020603050405020304" pitchFamily="18" charset="0"/>
                <a:cs typeface="Times New Roman" pitchFamily="18" charset="0"/>
              </a:rPr>
              <a:t>03.11.2022 № 114-ОЗ «О внесении изменений в статью 33-1 Закона Свердловской области "Об образовании в Свердловской области»</a:t>
            </a:r>
          </a:p>
          <a:p>
            <a:pPr marL="457200" lvl="0" indent="-317500" algn="just">
              <a:spcBef>
                <a:spcPts val="0"/>
              </a:spcBef>
              <a:buClr>
                <a:schemeClr val="dk2"/>
              </a:buClr>
              <a:buSzPts val="1400"/>
              <a:buFont typeface="Oswald"/>
              <a:buChar char="●"/>
            </a:pPr>
            <a:r>
              <a:rPr lang="ru-RU" sz="12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914400" lvl="0" algn="just">
              <a:spcBef>
                <a:spcPts val="0"/>
              </a:spcBef>
            </a:pPr>
            <a:endParaRPr lang="ru-RU" sz="12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200"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marL="457200" lvl="0" indent="-317500" algn="just">
              <a:spcBef>
                <a:spcPts val="0"/>
              </a:spcBef>
              <a:buClr>
                <a:schemeClr val="dk2"/>
              </a:buClr>
              <a:buSzPts val="1400"/>
              <a:buFont typeface="Oswald"/>
              <a:buChar char="●"/>
            </a:pPr>
            <a:r>
              <a:rPr lang="ru-RU" sz="1200" dirty="0" smtClean="0">
                <a:solidFill>
                  <a:schemeClr val="tx1"/>
                </a:solidFill>
                <a:latin typeface="Times New Roman" pitchFamily="18" charset="0"/>
                <a:ea typeface="Oswald"/>
                <a:cs typeface="Times New Roman" pitchFamily="18" charset="0"/>
                <a:sym typeface="Oswald"/>
              </a:rPr>
              <a:t>Размер компенсации: 44 747 руб. ( в календарный год, по состоянию на 01.01.2023)</a:t>
            </a:r>
          </a:p>
          <a:p>
            <a:pPr marL="457200" lvl="0" indent="-317500" algn="just">
              <a:spcBef>
                <a:spcPts val="0"/>
              </a:spcBef>
              <a:buClr>
                <a:schemeClr val="dk2"/>
              </a:buClr>
              <a:buSzPts val="1400"/>
              <a:buFont typeface="Oswald"/>
              <a:buChar char="●"/>
            </a:pPr>
            <a:endParaRPr lang="ru-RU" sz="1200" dirty="0" smtClean="0">
              <a:solidFill>
                <a:schemeClr val="tx1"/>
              </a:solidFill>
              <a:latin typeface="Times New Roman" pitchFamily="18" charset="0"/>
              <a:ea typeface="Oswald"/>
              <a:cs typeface="Times New Roman" pitchFamily="18" charset="0"/>
              <a:sym typeface="Oswald"/>
            </a:endParaRPr>
          </a:p>
          <a:p>
            <a:pPr marL="457200" lvl="0" algn="just">
              <a:spcBef>
                <a:spcPts val="0"/>
              </a:spcBef>
            </a:pPr>
            <a:endParaRPr lang="ru-RU" sz="12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200" b="1" dirty="0" smtClean="0">
                <a:solidFill>
                  <a:schemeClr val="tx1"/>
                </a:solidFill>
                <a:latin typeface="Times New Roman" pitchFamily="18" charset="0"/>
                <a:ea typeface="Oswald"/>
                <a:cs typeface="Times New Roman" pitchFamily="18" charset="0"/>
                <a:sym typeface="Oswald"/>
              </a:rPr>
              <a:t>Периодичность</a:t>
            </a:r>
          </a:p>
          <a:p>
            <a:pPr marL="457200" lvl="0" indent="-317500" algn="l">
              <a:spcBef>
                <a:spcPts val="0"/>
              </a:spcBef>
              <a:buClr>
                <a:schemeClr val="dk2"/>
              </a:buClr>
              <a:buSzPts val="1400"/>
              <a:buFont typeface="Oswald"/>
              <a:buChar char="●"/>
            </a:pPr>
            <a:r>
              <a:rPr lang="ru-RU" sz="1200" dirty="0" smtClean="0">
                <a:solidFill>
                  <a:schemeClr val="tx1"/>
                </a:solidFill>
                <a:latin typeface="Times New Roman" pitchFamily="18" charset="0"/>
                <a:ea typeface="Oswald"/>
                <a:cs typeface="Times New Roman" pitchFamily="18" charset="0"/>
                <a:sym typeface="Oswald"/>
              </a:rPr>
              <a:t>Ежегодно</a:t>
            </a:r>
            <a:endParaRPr lang="ru-RU" sz="1200" dirty="0">
              <a:solidFill>
                <a:schemeClr val="tx1"/>
              </a:solidFill>
              <a:latin typeface="Times New Roman" pitchFamily="18" charset="0"/>
              <a:ea typeface="Oswald"/>
              <a:cs typeface="Times New Roman" pitchFamily="18" charset="0"/>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714356"/>
            <a:ext cx="5429288" cy="214314"/>
          </a:xfrm>
          <a:solidFill>
            <a:schemeClr val="accent6">
              <a:lumMod val="40000"/>
              <a:lumOff val="60000"/>
            </a:schemeClr>
          </a:solidFill>
        </p:spPr>
        <p:txBody>
          <a:bodyPr>
            <a:normAutofit fontScale="90000"/>
          </a:bodyPr>
          <a:lstStyle/>
          <a:p>
            <a:endParaRPr lang="ru-RU" sz="12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57158" y="2500306"/>
            <a:ext cx="8429684" cy="4214842"/>
          </a:xfrm>
        </p:spPr>
        <p:txBody>
          <a:bodyPr/>
          <a:lstStyle/>
          <a:p>
            <a:endParaRPr lang="ru-RU" dirty="0"/>
          </a:p>
        </p:txBody>
      </p:sp>
      <p:graphicFrame>
        <p:nvGraphicFramePr>
          <p:cNvPr id="4" name="Таблица 3"/>
          <p:cNvGraphicFramePr>
            <a:graphicFrameLocks noGrp="1"/>
          </p:cNvGraphicFramePr>
          <p:nvPr/>
        </p:nvGraphicFramePr>
        <p:xfrm>
          <a:off x="142844" y="1676520"/>
          <a:ext cx="8858312" cy="5181480"/>
        </p:xfrm>
        <a:graphic>
          <a:graphicData uri="http://schemas.openxmlformats.org/drawingml/2006/table">
            <a:tbl>
              <a:tblPr firstRow="1" bandRow="1">
                <a:tableStyleId>{5C22544A-7EE6-4342-B048-85BDC9FD1C3A}</a:tableStyleId>
              </a:tblPr>
              <a:tblGrid>
                <a:gridCol w="4429156"/>
                <a:gridCol w="4429156"/>
              </a:tblGrid>
              <a:tr h="500046">
                <a:tc>
                  <a:txBody>
                    <a:bodyPr/>
                    <a:lstStyle/>
                    <a:p>
                      <a:pPr marL="0" lvl="0" indent="0" algn="l" rtl="0">
                        <a:spcBef>
                          <a:spcPts val="0"/>
                        </a:spcBef>
                        <a:spcAft>
                          <a:spcPts val="0"/>
                        </a:spcAft>
                        <a:buNone/>
                      </a:pPr>
                      <a:r>
                        <a:rPr lang="ru-RU" sz="1100" b="1" dirty="0" smtClean="0">
                          <a:latin typeface="Times New Roman" pitchFamily="18" charset="0"/>
                          <a:ea typeface="Oswald"/>
                          <a:cs typeface="Times New Roman" pitchFamily="18" charset="0"/>
                          <a:sym typeface="Oswald"/>
                        </a:rPr>
                        <a:t>Категория получателей (в соответствии с НПА Свердловской области)</a:t>
                      </a:r>
                      <a:endParaRPr sz="11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r>
                        <a:rPr lang="ru" sz="1100" b="1" dirty="0">
                          <a:latin typeface="Times New Roman" pitchFamily="18" charset="0"/>
                          <a:ea typeface="Oswald"/>
                          <a:cs typeface="Times New Roman" pitchFamily="18" charset="0"/>
                          <a:sym typeface="Oswald"/>
                        </a:rPr>
                        <a:t>Порядок получения</a:t>
                      </a:r>
                      <a:endParaRPr sz="11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838332">
                <a:tc>
                  <a:txBody>
                    <a:bodyPr/>
                    <a:lstStyle/>
                    <a:p>
                      <a:pPr marL="179999" lvl="0" indent="-149899" algn="l" rtl="0">
                        <a:spcBef>
                          <a:spcPts val="0"/>
                        </a:spcBef>
                        <a:spcAft>
                          <a:spcPts val="0"/>
                        </a:spcAft>
                        <a:buSzPts val="1000"/>
                        <a:buFont typeface="Oswald"/>
                        <a:buChar char="●"/>
                      </a:pPr>
                      <a:r>
                        <a:rPr lang="ru-RU" sz="900" dirty="0" smtClean="0">
                          <a:solidFill>
                            <a:schemeClr val="tx1"/>
                          </a:solidFill>
                          <a:latin typeface="Times New Roman" pitchFamily="18" charset="0"/>
                          <a:ea typeface="Oswald"/>
                          <a:cs typeface="Times New Roman" pitchFamily="18" charset="0"/>
                          <a:sym typeface="Oswald"/>
                        </a:rPr>
                        <a:t>Лица, потерявшие в период их обучения обоих родителей или единственного родителя</a:t>
                      </a:r>
                      <a:r>
                        <a:rPr lang="ru-RU" sz="900" baseline="0" dirty="0" smtClean="0">
                          <a:solidFill>
                            <a:schemeClr val="tx1"/>
                          </a:solidFill>
                          <a:latin typeface="Times New Roman" pitchFamily="18" charset="0"/>
                          <a:ea typeface="Oswald"/>
                          <a:cs typeface="Times New Roman" pitchFamily="18" charset="0"/>
                          <a:sym typeface="Oswald"/>
                        </a:rPr>
                        <a:t>,  </a:t>
                      </a:r>
                      <a:r>
                        <a:rPr lang="ru-RU" sz="900" dirty="0" smtClean="0">
                          <a:solidFill>
                            <a:schemeClr val="tx1"/>
                          </a:solidFill>
                          <a:latin typeface="Times New Roman" pitchFamily="18" charset="0"/>
                          <a:ea typeface="Oswald"/>
                          <a:cs typeface="Times New Roman" pitchFamily="18" charset="0"/>
                          <a:sym typeface="Oswald"/>
                        </a:rPr>
                        <a:t>обучающиеся по очной форме, по основным образовательным </a:t>
                      </a:r>
                      <a:r>
                        <a:rPr lang="ru-RU" sz="900" baseline="0" dirty="0" smtClean="0">
                          <a:solidFill>
                            <a:schemeClr val="tx1"/>
                          </a:solidFill>
                          <a:latin typeface="Times New Roman" pitchFamily="18" charset="0"/>
                          <a:ea typeface="Oswald"/>
                          <a:cs typeface="Times New Roman" pitchFamily="18" charset="0"/>
                          <a:sym typeface="Oswald"/>
                        </a:rPr>
                        <a:t>по основным профессиональным образовательным п</a:t>
                      </a:r>
                      <a:r>
                        <a:rPr lang="ru-RU" sz="900" dirty="0" smtClean="0">
                          <a:solidFill>
                            <a:schemeClr val="tx1"/>
                          </a:solidFill>
                          <a:latin typeface="Times New Roman" pitchFamily="18" charset="0"/>
                          <a:ea typeface="Oswald"/>
                          <a:cs typeface="Times New Roman" pitchFamily="18" charset="0"/>
                          <a:sym typeface="Oswald"/>
                        </a:rPr>
                        <a:t>рограммам и (или) по программам профессиональной подготовки по профессиям рабочих, должностям служащих</a:t>
                      </a:r>
                      <a:endParaRPr sz="9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49899" algn="l" rtl="0">
                        <a:spcBef>
                          <a:spcPts val="0"/>
                        </a:spcBef>
                        <a:spcAft>
                          <a:spcPts val="0"/>
                        </a:spcAft>
                        <a:buSzPts val="1000"/>
                        <a:buFont typeface="Oswald"/>
                        <a:buChar char="●"/>
                      </a:pPr>
                      <a:r>
                        <a:rPr lang="ru" sz="900" dirty="0">
                          <a:latin typeface="Times New Roman" pitchFamily="18" charset="0"/>
                          <a:ea typeface="Oswald"/>
                          <a:cs typeface="Times New Roman" pitchFamily="18" charset="0"/>
                          <a:sym typeface="Oswald"/>
                        </a:rPr>
                        <a:t>Подача заявления руководителю </a:t>
                      </a:r>
                      <a:r>
                        <a:rPr lang="ru" sz="900" dirty="0" smtClean="0">
                          <a:latin typeface="Times New Roman" pitchFamily="18" charset="0"/>
                          <a:ea typeface="Oswald"/>
                          <a:cs typeface="Times New Roman" pitchFamily="18" charset="0"/>
                          <a:sym typeface="Oswald"/>
                        </a:rPr>
                        <a:t>ГАПОУ СО УГК им. И.И. Ползунова</a:t>
                      </a:r>
                      <a:endParaRPr sz="900" dirty="0">
                        <a:solidFill>
                          <a:srgbClr val="FF0000"/>
                        </a:solidFill>
                        <a:latin typeface="Times New Roman" pitchFamily="18" charset="0"/>
                        <a:ea typeface="Oswald"/>
                        <a:cs typeface="Times New Roman" pitchFamily="18" charset="0"/>
                        <a:sym typeface="Oswald"/>
                      </a:endParaRPr>
                    </a:p>
                    <a:p>
                      <a:pPr marL="179999" lvl="0" indent="-149899" algn="l" rtl="0">
                        <a:spcBef>
                          <a:spcPts val="0"/>
                        </a:spcBef>
                        <a:spcAft>
                          <a:spcPts val="0"/>
                        </a:spcAft>
                        <a:buSzPts val="1000"/>
                        <a:buFont typeface="Oswald"/>
                        <a:buChar char="●"/>
                      </a:pPr>
                      <a:r>
                        <a:rPr lang="ru" sz="900" dirty="0">
                          <a:latin typeface="Times New Roman" pitchFamily="18" charset="0"/>
                          <a:ea typeface="Oswald"/>
                          <a:cs typeface="Times New Roman" pitchFamily="18" charset="0"/>
                          <a:sym typeface="Oswald"/>
                        </a:rPr>
                        <a:t>Свидетельство о смерти обоих родителей или единственного родителя</a:t>
                      </a:r>
                      <a:endParaRPr sz="9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573587">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900" dirty="0" smtClean="0">
                          <a:latin typeface="Times New Roman" pitchFamily="18" charset="0"/>
                          <a:ea typeface="Oswald"/>
                          <a:cs typeface="Times New Roman" pitchFamily="18" charset="0"/>
                          <a:sym typeface="Oswald"/>
                        </a:rPr>
                        <a:t>Дети-сироты  и  </a:t>
                      </a:r>
                      <a:r>
                        <a:rPr lang="ru-RU" sz="900" dirty="0" smtClean="0">
                          <a:latin typeface="Times New Roman" pitchFamily="18" charset="0"/>
                          <a:ea typeface="Oswald"/>
                          <a:cs typeface="Times New Roman" pitchFamily="18" charset="0"/>
                          <a:sym typeface="Oswald"/>
                        </a:rPr>
                        <a:t>дети, оставшиеся без попечения родителей, находящиеся на полном государственном</a:t>
                      </a:r>
                      <a:r>
                        <a:rPr lang="ru-RU" sz="900" baseline="0" dirty="0" smtClean="0">
                          <a:latin typeface="Times New Roman" pitchFamily="18" charset="0"/>
                          <a:ea typeface="Oswald"/>
                          <a:cs typeface="Times New Roman" pitchFamily="18" charset="0"/>
                          <a:sym typeface="Oswald"/>
                        </a:rPr>
                        <a:t>  </a:t>
                      </a:r>
                      <a:r>
                        <a:rPr lang="ru-RU" sz="900" dirty="0" smtClean="0">
                          <a:latin typeface="Times New Roman" pitchFamily="18" charset="0"/>
                          <a:ea typeface="Oswald"/>
                          <a:cs typeface="Times New Roman" pitchFamily="18" charset="0"/>
                          <a:sym typeface="Oswald"/>
                        </a:rPr>
                        <a:t>обеспечении</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900" dirty="0" smtClean="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9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66199" algn="l" rtl="0">
                        <a:spcBef>
                          <a:spcPts val="0"/>
                        </a:spcBef>
                        <a:spcAft>
                          <a:spcPts val="0"/>
                        </a:spcAft>
                        <a:buSzPts val="1200"/>
                        <a:buFont typeface="Oswald"/>
                        <a:buChar char="●"/>
                      </a:pPr>
                      <a:r>
                        <a:rPr lang="ru" sz="900" dirty="0">
                          <a:latin typeface="Times New Roman" pitchFamily="18" charset="0"/>
                          <a:ea typeface="Oswald"/>
                          <a:cs typeface="Times New Roman" pitchFamily="18" charset="0"/>
                          <a:sym typeface="Oswald"/>
                        </a:rPr>
                        <a:t>Подача заявления руководителю </a:t>
                      </a:r>
                      <a:r>
                        <a:rPr lang="ru" sz="900" dirty="0" smtClean="0">
                          <a:latin typeface="Times New Roman" pitchFamily="18" charset="0"/>
                          <a:ea typeface="Oswald"/>
                          <a:cs typeface="Times New Roman" pitchFamily="18" charset="0"/>
                          <a:sym typeface="Oswald"/>
                        </a:rPr>
                        <a:t>ГАПОУ СО УГК им. И.И. Ползунова</a:t>
                      </a:r>
                      <a:endParaRPr sz="900" dirty="0">
                        <a:latin typeface="Times New Roman" pitchFamily="18" charset="0"/>
                        <a:ea typeface="Oswald"/>
                        <a:cs typeface="Times New Roman" pitchFamily="18" charset="0"/>
                        <a:sym typeface="Oswald"/>
                      </a:endParaRPr>
                    </a:p>
                    <a:p>
                      <a:pPr marL="179999" lvl="0" indent="-166199" algn="l" rtl="0">
                        <a:spcBef>
                          <a:spcPts val="0"/>
                        </a:spcBef>
                        <a:spcAft>
                          <a:spcPts val="0"/>
                        </a:spcAft>
                        <a:buSzPts val="1200"/>
                        <a:buFont typeface="Oswald"/>
                        <a:buChar char="●"/>
                      </a:pPr>
                      <a:r>
                        <a:rPr lang="ru" sz="900" dirty="0">
                          <a:latin typeface="Times New Roman" pitchFamily="18" charset="0"/>
                          <a:ea typeface="Oswald"/>
                          <a:cs typeface="Times New Roman" pitchFamily="18" charset="0"/>
                          <a:sym typeface="Oswald"/>
                        </a:rPr>
                        <a:t>Документы, свидетельствующие об обстоятельствах утраты (отсутствия) попечения родителей (единственного родителя)</a:t>
                      </a:r>
                      <a:endParaRPr sz="9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3088671">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900" baseline="0" dirty="0" smtClean="0">
                          <a:solidFill>
                            <a:schemeClr val="tx1"/>
                          </a:solidFill>
                          <a:latin typeface="Times New Roman" pitchFamily="18" charset="0"/>
                          <a:ea typeface="Oswald"/>
                          <a:cs typeface="Times New Roman" pitchFamily="18" charset="0"/>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900" baseline="0" dirty="0" smtClean="0">
                          <a:solidFill>
                            <a:schemeClr val="tx1"/>
                          </a:solidFill>
                          <a:latin typeface="Times New Roman" pitchFamily="18" charset="0"/>
                          <a:ea typeface="Oswald"/>
                          <a:cs typeface="Times New Roman" pitchFamily="18" charset="0"/>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900" kern="1200" baseline="0" dirty="0" smtClean="0">
                          <a:solidFill>
                            <a:schemeClr val="tx1"/>
                          </a:solidFill>
                          <a:latin typeface="Times New Roman" pitchFamily="18" charset="0"/>
                          <a:ea typeface="Oswald"/>
                          <a:cs typeface="Times New Roman" pitchFamily="18" charset="0"/>
                          <a:sym typeface="Oswald"/>
                        </a:rPr>
                        <a:t>Ребенок, не достигший 18 лет, гражданина, призванного на военную службу по мобилизации в Вооруженные Силы Российской Федерации</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900" dirty="0" smtClean="0">
                          <a:solidFill>
                            <a:schemeClr val="tx1"/>
                          </a:solidFill>
                          <a:latin typeface="Times New Roman" pitchFamily="18" charset="0"/>
                          <a:ea typeface="Oswald"/>
                          <a:cs typeface="Times New Roman" pitchFamily="18" charset="0"/>
                          <a:sym typeface="Oswald"/>
                        </a:rPr>
                        <a:t>Дети лиц, принимающих (принимавших) участие в специальной военной операции на территориях</a:t>
                      </a:r>
                      <a:r>
                        <a:rPr lang="ru" sz="900" baseline="0" dirty="0" smtClean="0">
                          <a:solidFill>
                            <a:schemeClr val="tx1"/>
                          </a:solidFill>
                          <a:latin typeface="Times New Roman" pitchFamily="18" charset="0"/>
                          <a:ea typeface="Oswald"/>
                          <a:cs typeface="Times New Roman" pitchFamily="18" charset="0"/>
                          <a:sym typeface="Oswald"/>
                        </a:rPr>
                        <a:t> </a:t>
                      </a:r>
                      <a:r>
                        <a:rPr lang="ru" sz="900" dirty="0" smtClean="0">
                          <a:solidFill>
                            <a:schemeClr val="tx1"/>
                          </a:solidFill>
                          <a:latin typeface="Times New Roman" pitchFamily="18" charset="0"/>
                          <a:ea typeface="Oswald"/>
                          <a:cs typeface="Times New Roman" pitchFamily="18" charset="0"/>
                          <a:sym typeface="Oswald"/>
                        </a:rPr>
                        <a:t>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 sz="900" baseline="0" dirty="0" smtClean="0">
                          <a:solidFill>
                            <a:schemeClr val="tx1"/>
                          </a:solidFill>
                          <a:latin typeface="Times New Roman" pitchFamily="18" charset="0"/>
                          <a:ea typeface="Oswald"/>
                          <a:cs typeface="Times New Roman" pitchFamily="18" charset="0"/>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900" b="1"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49225" algn="l" rtl="0">
                        <a:spcBef>
                          <a:spcPts val="0"/>
                        </a:spcBef>
                        <a:spcAft>
                          <a:spcPts val="0"/>
                        </a:spcAft>
                        <a:buSzPts val="1000"/>
                        <a:buFont typeface="Oswald"/>
                        <a:buChar char="●"/>
                      </a:pPr>
                      <a:r>
                        <a:rPr lang="ru-RU" sz="900" dirty="0" smtClean="0">
                          <a:latin typeface="Times New Roman" pitchFamily="18" charset="0"/>
                          <a:ea typeface="Oswald"/>
                          <a:cs typeface="Times New Roman" pitchFamily="18" charset="0"/>
                          <a:sym typeface="Oswald"/>
                        </a:rPr>
                        <a:t>Подача заявления руководителю </a:t>
                      </a:r>
                      <a:r>
                        <a:rPr lang="ru" sz="900" dirty="0" smtClean="0">
                          <a:latin typeface="Times New Roman" pitchFamily="18" charset="0"/>
                          <a:ea typeface="Oswald"/>
                          <a:cs typeface="Times New Roman" pitchFamily="18" charset="0"/>
                          <a:sym typeface="Oswald"/>
                        </a:rPr>
                        <a:t>ГАПОУ СО УГК им. И.И. Ползунова</a:t>
                      </a:r>
                      <a:endParaRPr lang="ru-RU" sz="900" dirty="0" smtClean="0">
                        <a:latin typeface="Times New Roman" pitchFamily="18" charset="0"/>
                        <a:ea typeface="Oswald"/>
                        <a:cs typeface="Times New Roman" pitchFamily="18" charset="0"/>
                        <a:sym typeface="Oswald"/>
                      </a:endParaRP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900" dirty="0" smtClean="0">
                          <a:solidFill>
                            <a:schemeClr val="tx1"/>
                          </a:solidFill>
                          <a:latin typeface="Times New Roman" pitchFamily="18" charset="0"/>
                          <a:ea typeface="Oswald"/>
                          <a:cs typeface="Times New Roman" pitchFamily="18" charset="0"/>
                          <a:sym typeface="Oswald"/>
                        </a:rPr>
                        <a:t>Документ, подтверждающий статус гражданина </a:t>
                      </a:r>
                      <a:r>
                        <a:rPr lang="ru-RU" sz="900" baseline="0" dirty="0" smtClean="0">
                          <a:solidFill>
                            <a:schemeClr val="tx1"/>
                          </a:solidFill>
                          <a:latin typeface="Times New Roman" pitchFamily="18" charset="0"/>
                          <a:ea typeface="Oswald"/>
                          <a:cs typeface="Times New Roman" pitchFamily="18" charset="0"/>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900" kern="1200" dirty="0" smtClean="0">
                          <a:solidFill>
                            <a:srgbClr val="000000"/>
                          </a:solidFill>
                          <a:latin typeface="Times New Roman" pitchFamily="18" charset="0"/>
                          <a:ea typeface="Oswald"/>
                          <a:cs typeface="Times New Roman" pitchFamily="18" charset="0"/>
                          <a:sym typeface="Oswald"/>
                        </a:rPr>
                        <a:t>Граждане</a:t>
                      </a:r>
                      <a:r>
                        <a:rPr lang="ru-RU" sz="900" kern="1200" baseline="0" dirty="0" smtClean="0">
                          <a:solidFill>
                            <a:srgbClr val="000000"/>
                          </a:solidFill>
                          <a:latin typeface="Times New Roman" pitchFamily="18" charset="0"/>
                          <a:ea typeface="Oswald"/>
                          <a:cs typeface="Times New Roman" pitchFamily="18" charset="0"/>
                          <a:sym typeface="Oswald"/>
                        </a:rPr>
                        <a:t> или  р</a:t>
                      </a:r>
                      <a:r>
                        <a:rPr lang="ru-RU" sz="900" kern="1200" dirty="0" smtClean="0">
                          <a:solidFill>
                            <a:srgbClr val="000000"/>
                          </a:solidFill>
                          <a:latin typeface="Times New Roman" pitchFamily="18" charset="0"/>
                          <a:ea typeface="Oswald"/>
                          <a:cs typeface="Times New Roman" pitchFamily="18" charset="0"/>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900" kern="1200" dirty="0" smtClean="0">
                          <a:solidFill>
                            <a:srgbClr val="000000"/>
                          </a:solidFill>
                          <a:latin typeface="Times New Roman" pitchFamily="18" charset="0"/>
                          <a:ea typeface="Oswald"/>
                          <a:cs typeface="Times New Roman" pitchFamily="18" charset="0"/>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a:t>
                      </a:r>
                      <a:r>
                        <a:rPr lang="ru-RU" sz="900" b="1" kern="1200" dirty="0" smtClean="0">
                          <a:solidFill>
                            <a:srgbClr val="000000"/>
                          </a:solidFill>
                          <a:latin typeface="Times New Roman" pitchFamily="18" charset="0"/>
                          <a:ea typeface="Oswald"/>
                          <a:cs typeface="Times New Roman" pitchFamily="18" charset="0"/>
                          <a:sym typeface="Oswald"/>
                        </a:rPr>
                        <a:t>или Выписка из ЕГИССО</a:t>
                      </a:r>
                      <a:r>
                        <a:rPr lang="ru-RU" sz="900" kern="1200" dirty="0" smtClean="0">
                          <a:solidFill>
                            <a:srgbClr val="000000"/>
                          </a:solidFill>
                          <a:latin typeface="Times New Roman" pitchFamily="18" charset="0"/>
                          <a:ea typeface="Oswald"/>
                          <a:cs typeface="Times New Roman" pitchFamily="18" charset="0"/>
                          <a:sym typeface="Oswald"/>
                        </a:rPr>
                        <a:t>, полученная гражданином через личный кабинет ФГИС "Единый портал государственных и  муниципальных услуг(функций)" (портал "Госуслуги"),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solidFill>
                      <a:schemeClr val="accent6">
                        <a:lumMod val="40000"/>
                        <a:lumOff val="60000"/>
                      </a:schemeClr>
                    </a:solidFill>
                  </a:tcPr>
                </a:tc>
              </a:tr>
            </a:tbl>
          </a:graphicData>
        </a:graphic>
      </p:graphicFrame>
      <p:sp>
        <p:nvSpPr>
          <p:cNvPr id="6" name="Скругленный прямоугольник 5"/>
          <p:cNvSpPr/>
          <p:nvPr/>
        </p:nvSpPr>
        <p:spPr>
          <a:xfrm>
            <a:off x="142844" y="142852"/>
            <a:ext cx="8858312" cy="142876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 b="1" dirty="0" smtClean="0">
                <a:solidFill>
                  <a:srgbClr val="000000"/>
                </a:solidFill>
                <a:latin typeface="Times New Roman" pitchFamily="18" charset="0"/>
                <a:ea typeface="Oswald"/>
                <a:cs typeface="Times New Roman" pitchFamily="18" charset="0"/>
                <a:sym typeface="Oswald"/>
              </a:rPr>
              <a:t>ДЕНЕЖНАЯ КОМПЕНСАЦИЯ НА ПРИОБРЕТЕНИЕ КОМПЛЕКТА ОДЕЖДЫ, ОБУВИ, МЯГКОГО ИНВЕНТАРЯ</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441319"/>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ОБЕСПЕЧЕНИЕ ОТДЫХА И ОЗДОРОВЛЕНИЯ ДЕТЕЙ ЗА СЧЕТ БЮДЖЕТА</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2786058"/>
            <a:ext cx="7858180" cy="3786214"/>
          </a:xfrm>
        </p:spPr>
        <p:txBody>
          <a:bodyPr>
            <a:normAutofit/>
          </a:bodyPr>
          <a:lstStyle/>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Нормативные основания</a:t>
            </a:r>
          </a:p>
          <a:p>
            <a:pPr lvl="0">
              <a:spcBef>
                <a:spcPts val="0"/>
              </a:spcBef>
            </a:pPr>
            <a:endParaRPr lang="ru-RU" sz="1400" b="1" dirty="0" smtClean="0">
              <a:solidFill>
                <a:schemeClr val="tx1"/>
              </a:solidFill>
              <a:latin typeface="Times New Roman" pitchFamily="18" charset="0"/>
              <a:ea typeface="Oswald"/>
              <a:cs typeface="Times New Roman" pitchFamily="18" charset="0"/>
              <a:sym typeface="Oswald"/>
            </a:endParaRPr>
          </a:p>
          <a:p>
            <a:pPr marL="457200" lvl="0" indent="-311150" algn="just">
              <a:spcBef>
                <a:spcPts val="0"/>
              </a:spcBef>
              <a:buClr>
                <a:schemeClr val="dk2"/>
              </a:buClr>
              <a:buSzPts val="1300"/>
              <a:buFont typeface="Oswald"/>
              <a:buChar char="●"/>
            </a:pPr>
            <a:r>
              <a:rPr lang="ru-RU" sz="14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03.08.20217  № 558-ПП "О мерах по организации и обеспечению отдыха"</a:t>
            </a:r>
            <a:endParaRPr lang="ru-RU" sz="1400" dirty="0" smtClean="0">
              <a:solidFill>
                <a:schemeClr val="tx1"/>
              </a:solidFill>
              <a:highlight>
                <a:srgbClr val="FF0000"/>
              </a:highlight>
              <a:latin typeface="Times New Roman" pitchFamily="18" charset="0"/>
              <a:ea typeface="Oswald"/>
              <a:cs typeface="Times New Roman" pitchFamily="18" charset="0"/>
              <a:sym typeface="Oswald"/>
            </a:endParaRPr>
          </a:p>
          <a:p>
            <a:pPr marL="457200" lvl="0" algn="l">
              <a:spcBef>
                <a:spcPts val="0"/>
              </a:spcBef>
            </a:pPr>
            <a:endParaRPr lang="ru-RU" sz="1400" dirty="0" smtClean="0">
              <a:solidFill>
                <a:schemeClr val="tx1"/>
              </a:solidFill>
              <a:latin typeface="Times New Roman" pitchFamily="18" charset="0"/>
              <a:ea typeface="Oswald"/>
              <a:cs typeface="Times New Roman" pitchFamily="18" charset="0"/>
              <a:sym typeface="Oswald"/>
            </a:endParaRPr>
          </a:p>
          <a:p>
            <a:pPr lvl="0">
              <a:spcBef>
                <a:spcPts val="0"/>
              </a:spcBef>
            </a:pPr>
            <a:endParaRPr lang="ru-RU" sz="1400" b="1"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Форма предоставления – натуральная</a:t>
            </a:r>
          </a:p>
          <a:p>
            <a:pPr lvl="0">
              <a:spcBef>
                <a:spcPts val="0"/>
              </a:spcBef>
            </a:pPr>
            <a:endParaRPr lang="ru-RU" sz="1400" dirty="0" smtClean="0">
              <a:solidFill>
                <a:schemeClr val="tx1"/>
              </a:solidFill>
              <a:latin typeface="Times New Roman" pitchFamily="18" charset="0"/>
              <a:ea typeface="Oswald"/>
              <a:cs typeface="Times New Roman" pitchFamily="18" charset="0"/>
              <a:sym typeface="Oswald"/>
            </a:endParaRPr>
          </a:p>
          <a:p>
            <a:r>
              <a:rPr lang="ru-RU" sz="1400" dirty="0" smtClean="0">
                <a:solidFill>
                  <a:schemeClr val="tx1"/>
                </a:solidFill>
                <a:latin typeface="Times New Roman" pitchFamily="18" charset="0"/>
                <a:ea typeface="Oswald"/>
                <a:cs typeface="Times New Roman" pitchFamily="18" charset="0"/>
                <a:sym typeface="Oswald"/>
              </a:rPr>
              <a:t>За счет субсидий из областного бюджета на финансовое обеспечение публичных обязательств</a:t>
            </a:r>
          </a:p>
          <a:p>
            <a:pPr lvl="0" algn="just">
              <a:spcBef>
                <a:spcPts val="0"/>
              </a:spcBef>
            </a:pPr>
            <a:endParaRPr lang="ru-RU" sz="1400" b="1" dirty="0" smtClean="0">
              <a:solidFill>
                <a:schemeClr val="tx1"/>
              </a:solidFill>
              <a:highlight>
                <a:schemeClr val="lt2"/>
              </a:highlight>
              <a:latin typeface="Times New Roman" pitchFamily="18" charset="0"/>
              <a:ea typeface="Oswald"/>
              <a:cs typeface="Times New Roman" pitchFamily="18" charset="0"/>
              <a:sym typeface="Oswald"/>
            </a:endParaRPr>
          </a:p>
          <a:p>
            <a:pPr marL="457200" lvl="0">
              <a:spcBef>
                <a:spcPts val="0"/>
              </a:spcBef>
            </a:pPr>
            <a:endParaRPr lang="ru-RU" sz="1400" b="1" dirty="0" smtClean="0">
              <a:solidFill>
                <a:schemeClr val="tx1"/>
              </a:solidFill>
              <a:highlight>
                <a:schemeClr val="lt2"/>
              </a:highlight>
              <a:latin typeface="Times New Roman" pitchFamily="18" charset="0"/>
              <a:ea typeface="Oswald"/>
              <a:cs typeface="Times New Roman" pitchFamily="18" charset="0"/>
              <a:sym typeface="Oswald"/>
            </a:endParaRPr>
          </a:p>
          <a:p>
            <a:pPr marL="457200" lvl="0">
              <a:spcBef>
                <a:spcPts val="0"/>
              </a:spcBef>
            </a:pPr>
            <a:endParaRPr lang="ru-RU" sz="1400" b="1" dirty="0" smtClean="0">
              <a:solidFill>
                <a:schemeClr val="tx1"/>
              </a:solidFill>
              <a:highlight>
                <a:schemeClr val="lt2"/>
              </a:highlight>
              <a:latin typeface="Times New Roman" pitchFamily="18" charset="0"/>
              <a:ea typeface="Oswald"/>
              <a:cs typeface="Times New Roman" pitchFamily="18" charset="0"/>
              <a:sym typeface="Oswald"/>
            </a:endParaRPr>
          </a:p>
          <a:p>
            <a:pPr marL="457200" lvl="0">
              <a:spcBef>
                <a:spcPts val="0"/>
              </a:spcBef>
            </a:pPr>
            <a:r>
              <a:rPr lang="ru-RU" sz="1400" b="1" dirty="0" smtClean="0">
                <a:solidFill>
                  <a:schemeClr val="tx1"/>
                </a:solidFill>
                <a:highlight>
                  <a:schemeClr val="lt2"/>
                </a:highlight>
                <a:latin typeface="Times New Roman" pitchFamily="18" charset="0"/>
                <a:ea typeface="Oswald"/>
                <a:cs typeface="Times New Roman" pitchFamily="18" charset="0"/>
                <a:sym typeface="Oswald"/>
              </a:rPr>
              <a:t>Периодичность предоставления</a:t>
            </a:r>
          </a:p>
          <a:p>
            <a:pPr marL="457200" lvl="0" algn="l">
              <a:spcBef>
                <a:spcPts val="0"/>
              </a:spcBef>
            </a:pPr>
            <a:endParaRPr lang="ru-RU" sz="1400" dirty="0" smtClean="0">
              <a:solidFill>
                <a:schemeClr val="tx1"/>
              </a:solidFill>
              <a:highlight>
                <a:schemeClr val="lt2"/>
              </a:highlight>
              <a:latin typeface="Times New Roman" pitchFamily="18" charset="0"/>
              <a:ea typeface="Oswald"/>
              <a:cs typeface="Times New Roman" pitchFamily="18" charset="0"/>
              <a:sym typeface="Oswald"/>
            </a:endParaRPr>
          </a:p>
          <a:p>
            <a:pPr marL="457200" lvl="0" indent="-311150" algn="l">
              <a:spcBef>
                <a:spcPts val="0"/>
              </a:spcBef>
              <a:buClr>
                <a:schemeClr val="dk2"/>
              </a:buClr>
              <a:buSzPts val="1300"/>
              <a:buFont typeface="Oswald"/>
              <a:buChar char="●"/>
            </a:pPr>
            <a:r>
              <a:rPr lang="ru-RU" sz="1400" dirty="0" smtClean="0">
                <a:solidFill>
                  <a:schemeClr val="tx1"/>
                </a:solidFill>
                <a:highlight>
                  <a:schemeClr val="lt2"/>
                </a:highlight>
                <a:latin typeface="Times New Roman" pitchFamily="18" charset="0"/>
                <a:ea typeface="Oswald"/>
                <a:cs typeface="Times New Roman" pitchFamily="18" charset="0"/>
                <a:sym typeface="Oswald"/>
              </a:rPr>
              <a:t>В соответствии с приказами о комплектовании загородного оздоровительного лагеря на смену</a:t>
            </a:r>
            <a:endParaRPr lang="ru-RU" sz="1400" dirty="0">
              <a:solidFill>
                <a:schemeClr val="tx1"/>
              </a:solidFill>
              <a:highlight>
                <a:schemeClr val="lt2"/>
              </a:highlight>
              <a:latin typeface="Times New Roman" pitchFamily="18" charset="0"/>
              <a:ea typeface="Oswald"/>
              <a:cs typeface="Times New Roman" pitchFamily="18" charset="0"/>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727071"/>
          </a:xfrm>
        </p:spPr>
        <p:txBody>
          <a:bodyPr>
            <a:normAutofit fontScale="90000"/>
          </a:bodyPr>
          <a:lstStyle/>
          <a:p>
            <a:r>
              <a:rPr lang="ru" sz="1600" b="1" dirty="0" smtClean="0">
                <a:solidFill>
                  <a:srgbClr val="000000"/>
                </a:solidFill>
                <a:latin typeface="Times New Roman" pitchFamily="18" charset="0"/>
                <a:ea typeface="Oswald"/>
                <a:cs typeface="Times New Roman" pitchFamily="18" charset="0"/>
                <a:sym typeface="Oswald"/>
              </a:rPr>
              <a:t>ОБЕСПЕЧЕНИЕ ОТДЫХА И ОЗДОРОВЛЕНИЯ ДЕТЕЙ ЗА СЧЕТ БЮДЖЕТА</a:t>
            </a:r>
            <a:r>
              <a:rPr lang="en-US" dirty="0" smtClean="0"/>
              <a:t/>
            </a:r>
            <a:br>
              <a:rPr lang="en-US" dirty="0" smtClean="0"/>
            </a:br>
            <a:endParaRPr lang="ru-RU" dirty="0"/>
          </a:p>
        </p:txBody>
      </p:sp>
      <p:sp>
        <p:nvSpPr>
          <p:cNvPr id="3" name="Подзаголовок 2"/>
          <p:cNvSpPr>
            <a:spLocks noGrp="1"/>
          </p:cNvSpPr>
          <p:nvPr>
            <p:ph type="subTitle" idx="1"/>
          </p:nvPr>
        </p:nvSpPr>
        <p:spPr/>
        <p:txBody>
          <a:bodyPr/>
          <a:lstStyle/>
          <a:p>
            <a:endParaRPr lang="ru-RU" dirty="0"/>
          </a:p>
        </p:txBody>
      </p:sp>
      <p:graphicFrame>
        <p:nvGraphicFramePr>
          <p:cNvPr id="4" name="Таблица 3"/>
          <p:cNvGraphicFramePr>
            <a:graphicFrameLocks noGrp="1"/>
          </p:cNvGraphicFramePr>
          <p:nvPr/>
        </p:nvGraphicFramePr>
        <p:xfrm>
          <a:off x="642910" y="2857496"/>
          <a:ext cx="7786742" cy="3643338"/>
        </p:xfrm>
        <a:graphic>
          <a:graphicData uri="http://schemas.openxmlformats.org/drawingml/2006/table">
            <a:tbl>
              <a:tblPr firstRow="1" bandRow="1">
                <a:tableStyleId>{5C22544A-7EE6-4342-B048-85BDC9FD1C3A}</a:tableStyleId>
              </a:tblPr>
              <a:tblGrid>
                <a:gridCol w="3893371"/>
                <a:gridCol w="3893371"/>
              </a:tblGrid>
              <a:tr h="746209">
                <a:tc>
                  <a:txBody>
                    <a:bodyPr/>
                    <a:lstStyle/>
                    <a:p>
                      <a:pPr marL="0" lvl="0" indent="0" algn="ctr" rtl="0">
                        <a:spcBef>
                          <a:spcPts val="0"/>
                        </a:spcBef>
                        <a:spcAft>
                          <a:spcPts val="0"/>
                        </a:spcAft>
                        <a:buNone/>
                      </a:pPr>
                      <a:r>
                        <a:rPr lang="ru-RU" sz="1100" b="1" dirty="0" smtClean="0">
                          <a:latin typeface="Times New Roman" pitchFamily="18" charset="0"/>
                          <a:ea typeface="Oswald"/>
                          <a:cs typeface="Times New Roman" pitchFamily="18" charset="0"/>
                          <a:sym typeface="Oswald"/>
                        </a:rPr>
                        <a:t>Категория получателей </a:t>
                      </a:r>
                    </a:p>
                    <a:p>
                      <a:pPr marL="0" lvl="0" indent="0" algn="ctr" rtl="0">
                        <a:spcBef>
                          <a:spcPts val="0"/>
                        </a:spcBef>
                        <a:spcAft>
                          <a:spcPts val="0"/>
                        </a:spcAft>
                        <a:buNone/>
                      </a:pPr>
                      <a:r>
                        <a:rPr lang="ru-RU" sz="1100" b="1" dirty="0" smtClean="0">
                          <a:latin typeface="Times New Roman" pitchFamily="18" charset="0"/>
                          <a:ea typeface="Oswald"/>
                          <a:cs typeface="Times New Roman" pitchFamily="18" charset="0"/>
                          <a:sym typeface="Oswald"/>
                        </a:rPr>
                        <a:t>(в соответствии с НПА Свердловской области)</a:t>
                      </a:r>
                      <a:endParaRPr sz="11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ctr" rtl="0">
                        <a:spcBef>
                          <a:spcPts val="0"/>
                        </a:spcBef>
                        <a:spcAft>
                          <a:spcPts val="0"/>
                        </a:spcAft>
                        <a:buNone/>
                      </a:pPr>
                      <a:endParaRPr lang="ru" sz="1100" b="1" dirty="0" smtClean="0">
                        <a:latin typeface="Times New Roman" pitchFamily="18" charset="0"/>
                        <a:ea typeface="Oswald"/>
                        <a:cs typeface="Times New Roman" pitchFamily="18" charset="0"/>
                        <a:sym typeface="Oswald"/>
                      </a:endParaRPr>
                    </a:p>
                    <a:p>
                      <a:pPr marL="0" lvl="0" indent="0" algn="ctr" rtl="0">
                        <a:spcBef>
                          <a:spcPts val="0"/>
                        </a:spcBef>
                        <a:spcAft>
                          <a:spcPts val="0"/>
                        </a:spcAft>
                        <a:buNone/>
                      </a:pPr>
                      <a:r>
                        <a:rPr lang="ru" sz="1100" b="1" dirty="0" smtClean="0">
                          <a:latin typeface="Times New Roman" pitchFamily="18" charset="0"/>
                          <a:ea typeface="Oswald"/>
                          <a:cs typeface="Times New Roman" pitchFamily="18" charset="0"/>
                          <a:sym typeface="Oswald"/>
                        </a:rPr>
                        <a:t>Порядок </a:t>
                      </a:r>
                      <a:r>
                        <a:rPr lang="ru" sz="1100" b="1" dirty="0">
                          <a:latin typeface="Times New Roman" pitchFamily="18" charset="0"/>
                          <a:ea typeface="Oswald"/>
                          <a:cs typeface="Times New Roman" pitchFamily="18" charset="0"/>
                          <a:sym typeface="Oswald"/>
                        </a:rPr>
                        <a:t>получения</a:t>
                      </a:r>
                      <a:endParaRPr sz="11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1646102">
                <a:tc>
                  <a:txBody>
                    <a:bodyPr/>
                    <a:lstStyle/>
                    <a:p>
                      <a:pPr marL="179999" lvl="0" indent="-149899" algn="l" rtl="0">
                        <a:spcBef>
                          <a:spcPts val="0"/>
                        </a:spcBef>
                        <a:spcAft>
                          <a:spcPts val="0"/>
                        </a:spcAft>
                        <a:buSzPts val="1000"/>
                        <a:buFont typeface="Oswald"/>
                        <a:buChar char="●"/>
                      </a:pPr>
                      <a:r>
                        <a:rPr lang="ru-RU" sz="1000" dirty="0" smtClean="0">
                          <a:solidFill>
                            <a:schemeClr val="tx1"/>
                          </a:solidFill>
                          <a:latin typeface="Times New Roman" pitchFamily="18" charset="0"/>
                          <a:ea typeface="Oswald"/>
                          <a:cs typeface="Times New Roman" pitchFamily="18" charset="0"/>
                          <a:sym typeface="Oswald"/>
                        </a:rPr>
                        <a:t>Лица, потерявшие в период их обучения обоих родителей или единственного родителя</a:t>
                      </a:r>
                      <a:r>
                        <a:rPr lang="ru-RU" sz="1000" baseline="0" dirty="0" smtClean="0">
                          <a:solidFill>
                            <a:schemeClr val="tx1"/>
                          </a:solidFill>
                          <a:latin typeface="Times New Roman" pitchFamily="18" charset="0"/>
                          <a:ea typeface="Oswald"/>
                          <a:cs typeface="Times New Roman" pitchFamily="18" charset="0"/>
                          <a:sym typeface="Oswald"/>
                        </a:rPr>
                        <a:t>,  </a:t>
                      </a:r>
                      <a:r>
                        <a:rPr lang="ru-RU" sz="1000" dirty="0" smtClean="0">
                          <a:solidFill>
                            <a:schemeClr val="tx1"/>
                          </a:solidFill>
                          <a:latin typeface="Times New Roman" pitchFamily="18" charset="0"/>
                          <a:ea typeface="Oswald"/>
                          <a:cs typeface="Times New Roman" pitchFamily="18" charset="0"/>
                          <a:sym typeface="Oswald"/>
                        </a:rPr>
                        <a:t>обучающиеся по очной форме, по основным образовательным </a:t>
                      </a:r>
                      <a:r>
                        <a:rPr lang="ru-RU" sz="1000" baseline="0" dirty="0" smtClean="0">
                          <a:solidFill>
                            <a:schemeClr val="tx1"/>
                          </a:solidFill>
                          <a:latin typeface="Times New Roman" pitchFamily="18" charset="0"/>
                          <a:ea typeface="Oswald"/>
                          <a:cs typeface="Times New Roman" pitchFamily="18" charset="0"/>
                          <a:sym typeface="Oswald"/>
                        </a:rPr>
                        <a:t>по основным профессиональным образовательным п</a:t>
                      </a:r>
                      <a:r>
                        <a:rPr lang="ru-RU" sz="1000" dirty="0" smtClean="0">
                          <a:solidFill>
                            <a:schemeClr val="tx1"/>
                          </a:solidFill>
                          <a:latin typeface="Times New Roman" pitchFamily="18" charset="0"/>
                          <a:ea typeface="Oswald"/>
                          <a:cs typeface="Times New Roman" pitchFamily="18" charset="0"/>
                          <a:sym typeface="Oswald"/>
                        </a:rPr>
                        <a:t>рограммам и (или) по программам профессиональной подготовки по профессиям рабочих, должностям служащих</a:t>
                      </a:r>
                      <a:endParaRPr sz="10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49899" algn="l" rtl="0">
                        <a:spcBef>
                          <a:spcPts val="0"/>
                        </a:spcBef>
                        <a:spcAft>
                          <a:spcPts val="0"/>
                        </a:spcAft>
                        <a:buSzPts val="1000"/>
                        <a:buFont typeface="Oswald"/>
                        <a:buChar char="●"/>
                      </a:pPr>
                      <a:r>
                        <a:rPr lang="ru" sz="1000" dirty="0">
                          <a:latin typeface="Times New Roman" pitchFamily="18" charset="0"/>
                          <a:ea typeface="Oswald"/>
                          <a:cs typeface="Times New Roman" pitchFamily="18" charset="0"/>
                          <a:sym typeface="Oswald"/>
                        </a:rPr>
                        <a:t>Подача заявления руководителю </a:t>
                      </a:r>
                      <a:r>
                        <a:rPr lang="ru" sz="1000" dirty="0" smtClean="0">
                          <a:latin typeface="Times New Roman" pitchFamily="18" charset="0"/>
                          <a:ea typeface="Oswald"/>
                          <a:cs typeface="Times New Roman" pitchFamily="18" charset="0"/>
                          <a:sym typeface="Oswald"/>
                        </a:rPr>
                        <a:t>ГАПОУ СО УГК им. И.И. Ползунова</a:t>
                      </a:r>
                      <a:endParaRPr sz="1000" dirty="0">
                        <a:solidFill>
                          <a:srgbClr val="FF0000"/>
                        </a:solidFill>
                        <a:latin typeface="Times New Roman" pitchFamily="18" charset="0"/>
                        <a:ea typeface="Oswald"/>
                        <a:cs typeface="Times New Roman" pitchFamily="18" charset="0"/>
                        <a:sym typeface="Oswald"/>
                      </a:endParaRPr>
                    </a:p>
                    <a:p>
                      <a:pPr marL="179999" lvl="0" indent="-149899" algn="l" rtl="0">
                        <a:spcBef>
                          <a:spcPts val="0"/>
                        </a:spcBef>
                        <a:spcAft>
                          <a:spcPts val="0"/>
                        </a:spcAft>
                        <a:buSzPts val="1000"/>
                        <a:buFont typeface="Oswald"/>
                        <a:buChar char="●"/>
                      </a:pPr>
                      <a:r>
                        <a:rPr lang="ru" sz="1000" dirty="0">
                          <a:latin typeface="Times New Roman" pitchFamily="18" charset="0"/>
                          <a:ea typeface="Oswald"/>
                          <a:cs typeface="Times New Roman" pitchFamily="18" charset="0"/>
                          <a:sym typeface="Oswald"/>
                        </a:rPr>
                        <a:t>Свидетельство о смерти обоих родителей или единственного родителя</a:t>
                      </a:r>
                      <a:endParaRPr sz="10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1251027">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000" dirty="0" smtClean="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0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66199" algn="l" rtl="0">
                        <a:spcBef>
                          <a:spcPts val="0"/>
                        </a:spcBef>
                        <a:spcAft>
                          <a:spcPts val="0"/>
                        </a:spcAft>
                        <a:buSzPts val="1200"/>
                        <a:buFont typeface="Oswald"/>
                        <a:buChar char="●"/>
                      </a:pPr>
                      <a:r>
                        <a:rPr lang="ru" sz="1000" dirty="0">
                          <a:latin typeface="Times New Roman" pitchFamily="18" charset="0"/>
                          <a:ea typeface="Oswald"/>
                          <a:cs typeface="Times New Roman" pitchFamily="18" charset="0"/>
                          <a:sym typeface="Oswald"/>
                        </a:rPr>
                        <a:t>Подача заявления руководителю </a:t>
                      </a:r>
                      <a:r>
                        <a:rPr lang="ru" sz="1000" dirty="0" smtClean="0">
                          <a:latin typeface="Times New Roman" pitchFamily="18" charset="0"/>
                          <a:ea typeface="Oswald"/>
                          <a:cs typeface="Times New Roman" pitchFamily="18" charset="0"/>
                          <a:sym typeface="Oswald"/>
                        </a:rPr>
                        <a:t>ГАПОУ СО УГК им. И.И. Ползунова</a:t>
                      </a:r>
                      <a:endParaRPr sz="1000" dirty="0">
                        <a:latin typeface="Times New Roman" pitchFamily="18" charset="0"/>
                        <a:ea typeface="Oswald"/>
                        <a:cs typeface="Times New Roman" pitchFamily="18" charset="0"/>
                        <a:sym typeface="Oswald"/>
                      </a:endParaRPr>
                    </a:p>
                    <a:p>
                      <a:pPr marL="179999" lvl="0" indent="-166199" algn="l" rtl="0">
                        <a:spcBef>
                          <a:spcPts val="0"/>
                        </a:spcBef>
                        <a:spcAft>
                          <a:spcPts val="0"/>
                        </a:spcAft>
                        <a:buSzPts val="1200"/>
                        <a:buFont typeface="Oswald"/>
                        <a:buChar char="●"/>
                      </a:pPr>
                      <a:r>
                        <a:rPr lang="ru" sz="1000" dirty="0">
                          <a:latin typeface="Times New Roman" pitchFamily="18" charset="0"/>
                          <a:ea typeface="Oswald"/>
                          <a:cs typeface="Times New Roman" pitchFamily="18" charset="0"/>
                          <a:sym typeface="Oswald"/>
                        </a:rPr>
                        <a:t>Документы, свидетельствующие об обстоятельствах утраты (отсутствия) попечения родителей (единственного родителя)</a:t>
                      </a:r>
                      <a:endParaRPr sz="10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71679"/>
            <a:ext cx="7772400" cy="928693"/>
          </a:xfrm>
        </p:spPr>
        <p:txBody>
          <a:bodyPr>
            <a:normAutofit/>
          </a:bodyPr>
          <a:lstStyle/>
          <a:p>
            <a:r>
              <a:rPr lang="ru" sz="1300" b="1" dirty="0" smtClean="0">
                <a:solidFill>
                  <a:srgbClr val="000000"/>
                </a:solidFill>
                <a:latin typeface="Times New Roman" pitchFamily="18" charset="0"/>
                <a:ea typeface="Oswald"/>
                <a:cs typeface="Times New Roman" pitchFamily="18" charset="0"/>
                <a:sym typeface="Oswald"/>
              </a:rPr>
              <a:t>ВЫПЛАТА МАТЕРИАЛЬНОЙ ПОМОЩИ СТУДЕНТАМ И СЛУШАТЕЛЯМ, ОСВАИВАЮЩИМ ПРОГРАММЫ ПРОФЕССИОНАЛЬНОГО ОБУЧЕНИЯ</a:t>
            </a:r>
            <a:endParaRPr lang="ru-RU" sz="13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85786" y="3143248"/>
            <a:ext cx="7643866" cy="3286148"/>
          </a:xfrm>
        </p:spPr>
        <p:txBody>
          <a:bodyPr>
            <a:normAutofit fontScale="40000" lnSpcReduction="20000"/>
          </a:bodyPr>
          <a:lstStyle/>
          <a:p>
            <a:pPr lvl="0">
              <a:spcBef>
                <a:spcPts val="0"/>
              </a:spcBef>
            </a:pPr>
            <a:r>
              <a:rPr lang="ru-RU" sz="3300" b="1" dirty="0" smtClean="0">
                <a:solidFill>
                  <a:schemeClr val="tx1"/>
                </a:solidFill>
                <a:latin typeface="Times New Roman" pitchFamily="18" charset="0"/>
                <a:ea typeface="Oswald"/>
                <a:cs typeface="Times New Roman" pitchFamily="18" charset="0"/>
                <a:sym typeface="Oswald"/>
              </a:rPr>
              <a:t>Нормативные основания</a:t>
            </a:r>
          </a:p>
          <a:p>
            <a:pPr lvl="0">
              <a:spcBef>
                <a:spcPts val="0"/>
              </a:spcBef>
            </a:pPr>
            <a:endParaRPr lang="ru-RU" sz="3300" b="1" dirty="0" smtClean="0">
              <a:solidFill>
                <a:schemeClr val="tx1"/>
              </a:solidFill>
              <a:latin typeface="Times New Roman" pitchFamily="18" charset="0"/>
              <a:ea typeface="Oswald"/>
              <a:cs typeface="Times New Roman" pitchFamily="18" charset="0"/>
              <a:sym typeface="Oswald"/>
            </a:endParaRPr>
          </a:p>
          <a:p>
            <a:pPr marL="457200" lvl="0" indent="-311150" algn="just">
              <a:spcBef>
                <a:spcPts val="0"/>
              </a:spcBef>
              <a:buClr>
                <a:schemeClr val="dk2"/>
              </a:buClr>
              <a:buSzPts val="1300"/>
              <a:buFont typeface="Oswald"/>
              <a:buChar char="●"/>
            </a:pPr>
            <a:r>
              <a:rPr lang="ru-RU" sz="33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10.12.2014 № 1128-ПП «О материальной поддержке обучающихся в государственных профессиональных образовательных организациях Свердловской области»</a:t>
            </a:r>
          </a:p>
          <a:p>
            <a:pPr lvl="0">
              <a:spcBef>
                <a:spcPts val="0"/>
              </a:spcBef>
            </a:pPr>
            <a:endParaRPr lang="ru-RU" sz="3300" b="1"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3300" b="1" dirty="0" smtClean="0">
                <a:solidFill>
                  <a:schemeClr val="tx1"/>
                </a:solidFill>
                <a:latin typeface="Times New Roman" pitchFamily="18" charset="0"/>
                <a:ea typeface="Oswald"/>
                <a:cs typeface="Times New Roman" pitchFamily="18" charset="0"/>
                <a:sym typeface="Oswald"/>
              </a:rPr>
              <a:t>Форма предоставления - денежная</a:t>
            </a:r>
            <a:endParaRPr lang="ru-RU" sz="3300" dirty="0" smtClean="0">
              <a:solidFill>
                <a:schemeClr val="tx1"/>
              </a:solidFill>
              <a:latin typeface="Times New Roman" pitchFamily="18" charset="0"/>
              <a:ea typeface="Oswald"/>
              <a:cs typeface="Times New Roman" pitchFamily="18" charset="0"/>
              <a:sym typeface="Oswald"/>
            </a:endParaRPr>
          </a:p>
          <a:p>
            <a:pPr lvl="0">
              <a:spcBef>
                <a:spcPts val="0"/>
              </a:spcBef>
            </a:pPr>
            <a:endParaRPr lang="ru-RU" sz="3300" b="1" dirty="0" smtClean="0">
              <a:solidFill>
                <a:schemeClr val="tx1"/>
              </a:solidFill>
              <a:latin typeface="Times New Roman" pitchFamily="18" charset="0"/>
              <a:ea typeface="Oswald"/>
              <a:cs typeface="Times New Roman" pitchFamily="18" charset="0"/>
              <a:sym typeface="Oswald"/>
            </a:endParaRPr>
          </a:p>
          <a:p>
            <a:pPr marL="457200" indent="-311150" algn="l">
              <a:buClr>
                <a:schemeClr val="dk2"/>
              </a:buClr>
              <a:buSzPts val="1300"/>
              <a:buFont typeface="Oswald"/>
              <a:buChar char="●"/>
            </a:pPr>
            <a:r>
              <a:rPr lang="ru-RU" sz="3300" dirty="0" smtClean="0">
                <a:solidFill>
                  <a:schemeClr val="tx1"/>
                </a:solidFill>
                <a:highlight>
                  <a:schemeClr val="lt2"/>
                </a:highlight>
                <a:latin typeface="Times New Roman" pitchFamily="18" charset="0"/>
                <a:ea typeface="Oswald"/>
                <a:cs typeface="Times New Roman" pitchFamily="18" charset="0"/>
              </a:rPr>
              <a:t>Минимальный 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lang="ru-RU" sz="3300" dirty="0" smtClean="0">
              <a:solidFill>
                <a:schemeClr val="tx1"/>
              </a:solidFill>
              <a:highlight>
                <a:schemeClr val="lt2"/>
              </a:highlight>
              <a:latin typeface="Times New Roman" pitchFamily="18" charset="0"/>
              <a:ea typeface="Oswald"/>
              <a:cs typeface="Times New Roman" pitchFamily="18" charset="0"/>
              <a:sym typeface="Oswald"/>
            </a:endParaRPr>
          </a:p>
          <a:p>
            <a:pPr marL="457200" indent="-311150">
              <a:buClr>
                <a:schemeClr val="dk2"/>
              </a:buClr>
              <a:buSzPts val="1300"/>
              <a:buFont typeface="Oswald"/>
              <a:buChar char="●"/>
            </a:pPr>
            <a:endParaRPr lang="ru-RU" sz="3300" dirty="0" smtClean="0">
              <a:solidFill>
                <a:schemeClr val="tx1"/>
              </a:solidFill>
              <a:highlight>
                <a:schemeClr val="lt2"/>
              </a:highlight>
              <a:latin typeface="Times New Roman" pitchFamily="18" charset="0"/>
              <a:ea typeface="Oswald"/>
              <a:cs typeface="Times New Roman" pitchFamily="18" charset="0"/>
              <a:sym typeface="Oswald"/>
            </a:endParaRPr>
          </a:p>
          <a:p>
            <a:pPr lvl="0">
              <a:spcBef>
                <a:spcPts val="0"/>
              </a:spcBef>
            </a:pPr>
            <a:r>
              <a:rPr lang="ru-RU" sz="3300" b="1" dirty="0" smtClean="0">
                <a:solidFill>
                  <a:schemeClr val="tx1"/>
                </a:solidFill>
                <a:highlight>
                  <a:schemeClr val="lt2"/>
                </a:highlight>
                <a:latin typeface="Times New Roman" pitchFamily="18" charset="0"/>
                <a:ea typeface="Oswald"/>
                <a:cs typeface="Times New Roman" pitchFamily="18" charset="0"/>
                <a:sym typeface="Oswald"/>
              </a:rPr>
              <a:t>Периодичность выплаты</a:t>
            </a:r>
          </a:p>
          <a:p>
            <a:pPr marL="457200" lvl="0">
              <a:spcBef>
                <a:spcPts val="0"/>
              </a:spcBef>
            </a:pPr>
            <a:endParaRPr lang="ru-RU" sz="3300" b="1" dirty="0" smtClean="0">
              <a:solidFill>
                <a:schemeClr val="tx1"/>
              </a:solidFill>
              <a:highlight>
                <a:srgbClr val="FF0000"/>
              </a:highlight>
              <a:latin typeface="Times New Roman" pitchFamily="18" charset="0"/>
              <a:ea typeface="Oswald"/>
              <a:cs typeface="Times New Roman" pitchFamily="18" charset="0"/>
              <a:sym typeface="Oswald"/>
            </a:endParaRPr>
          </a:p>
          <a:p>
            <a:pPr marL="457200" lvl="0" indent="-311150" algn="l">
              <a:spcBef>
                <a:spcPts val="0"/>
              </a:spcBef>
              <a:buClr>
                <a:schemeClr val="dk2"/>
              </a:buClr>
              <a:buSzPts val="1300"/>
              <a:buFont typeface="Oswald"/>
              <a:buChar char="●"/>
            </a:pPr>
            <a:r>
              <a:rPr lang="ru-RU" sz="3300" dirty="0" smtClean="0">
                <a:solidFill>
                  <a:schemeClr val="tx1"/>
                </a:solidFill>
                <a:latin typeface="Times New Roman" pitchFamily="18" charset="0"/>
                <a:ea typeface="Oswald"/>
                <a:cs typeface="Times New Roman" pitchFamily="18" charset="0"/>
                <a:sym typeface="Oswald"/>
              </a:rPr>
              <a:t>Единовременно</a:t>
            </a:r>
          </a:p>
          <a:p>
            <a:pPr marL="457200" lvl="0" indent="-311150" algn="l">
              <a:spcBef>
                <a:spcPts val="0"/>
              </a:spcBef>
              <a:buClr>
                <a:schemeClr val="dk2"/>
              </a:buClr>
              <a:buSzPts val="1300"/>
              <a:buFont typeface="Oswald"/>
              <a:buChar char="●"/>
            </a:pPr>
            <a:r>
              <a:rPr lang="ru-RU" sz="3300" dirty="0" smtClean="0">
                <a:solidFill>
                  <a:schemeClr val="tx1"/>
                </a:solidFill>
                <a:latin typeface="Times New Roman" pitchFamily="18" charset="0"/>
                <a:ea typeface="Oswald"/>
                <a:cs typeface="Times New Roman" pitchFamily="18" charset="0"/>
                <a:sym typeface="Oswald"/>
              </a:rPr>
              <a:t>В соответствии с распорядительным актом колледжа, на основании заявления обучающегося, </a:t>
            </a:r>
            <a:br>
              <a:rPr lang="ru-RU" sz="3300" dirty="0" smtClean="0">
                <a:solidFill>
                  <a:schemeClr val="tx1"/>
                </a:solidFill>
                <a:latin typeface="Times New Roman" pitchFamily="18" charset="0"/>
                <a:ea typeface="Oswald"/>
                <a:cs typeface="Times New Roman" pitchFamily="18" charset="0"/>
                <a:sym typeface="Oswald"/>
              </a:rPr>
            </a:br>
            <a:r>
              <a:rPr lang="ru-RU" sz="3300" dirty="0" smtClean="0">
                <a:solidFill>
                  <a:schemeClr val="tx1"/>
                </a:solidFill>
                <a:latin typeface="Times New Roman" pitchFamily="18" charset="0"/>
                <a:ea typeface="Oswald"/>
                <a:cs typeface="Times New Roman" pitchFamily="18" charset="0"/>
                <a:sym typeface="Oswald"/>
              </a:rPr>
              <a:t>не чаще 1 раза в 3 месяца</a:t>
            </a:r>
            <a:endParaRPr lang="ru-RU" sz="3300" dirty="0" smtClean="0">
              <a:solidFill>
                <a:schemeClr val="tx1"/>
              </a:solidFill>
              <a:highlight>
                <a:srgbClr val="FF0000"/>
              </a:highlight>
              <a:latin typeface="Times New Roman" pitchFamily="18" charset="0"/>
              <a:ea typeface="Oswald"/>
              <a:cs typeface="Times New Roman" pitchFamily="18" charset="0"/>
              <a:sym typeface="Oswald"/>
            </a:endParaRPr>
          </a:p>
          <a:p>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928802"/>
            <a:ext cx="7772400" cy="642941"/>
          </a:xfrm>
        </p:spPr>
        <p:txBody>
          <a:bodyPr>
            <a:normAutofit/>
          </a:bodyPr>
          <a:lstStyle/>
          <a:p>
            <a:r>
              <a:rPr lang="ru" sz="1300" b="1" dirty="0" smtClean="0">
                <a:solidFill>
                  <a:srgbClr val="000000"/>
                </a:solidFill>
                <a:latin typeface="Times New Roman" pitchFamily="18" charset="0"/>
                <a:ea typeface="Oswald"/>
                <a:cs typeface="Times New Roman" pitchFamily="18" charset="0"/>
                <a:sym typeface="Oswald"/>
              </a:rPr>
              <a:t>ВЫПЛАТА МАТЕРИАЛЬНОЙ ПОМОЩИ СТУДЕНТАМ И СЛУШАТЕЛЯМ, ОСВАИВАЮЩИМ ПРОГРАММЫ ПРОФЕССИОНАЛЬНОГО ОБУЧЕНИЯ</a:t>
            </a:r>
            <a:endParaRPr lang="ru-RU" sz="13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14348" y="3214686"/>
            <a:ext cx="7643866" cy="3286148"/>
          </a:xfrm>
        </p:spPr>
        <p:txBody>
          <a:bodyPr/>
          <a:lstStyle/>
          <a:p>
            <a:endParaRPr lang="ru-RU" dirty="0"/>
          </a:p>
        </p:txBody>
      </p:sp>
      <p:graphicFrame>
        <p:nvGraphicFramePr>
          <p:cNvPr id="5" name="Таблица 4"/>
          <p:cNvGraphicFramePr>
            <a:graphicFrameLocks noGrp="1"/>
          </p:cNvGraphicFramePr>
          <p:nvPr/>
        </p:nvGraphicFramePr>
        <p:xfrm>
          <a:off x="714348" y="2571745"/>
          <a:ext cx="7715304" cy="4041722"/>
        </p:xfrm>
        <a:graphic>
          <a:graphicData uri="http://schemas.openxmlformats.org/drawingml/2006/table">
            <a:tbl>
              <a:tblPr firstRow="1" bandRow="1">
                <a:tableStyleId>{5C22544A-7EE6-4342-B048-85BDC9FD1C3A}</a:tableStyleId>
              </a:tblPr>
              <a:tblGrid>
                <a:gridCol w="3159601"/>
                <a:gridCol w="4555703"/>
              </a:tblGrid>
              <a:tr h="902372">
                <a:tc>
                  <a:txBody>
                    <a:bodyPr/>
                    <a:lstStyle/>
                    <a:p>
                      <a:pPr marL="0" lvl="0" indent="0" algn="ctr" rtl="0">
                        <a:spcBef>
                          <a:spcPts val="0"/>
                        </a:spcBef>
                        <a:spcAft>
                          <a:spcPts val="0"/>
                        </a:spcAft>
                        <a:buNone/>
                      </a:pPr>
                      <a:r>
                        <a:rPr lang="ru-RU" sz="1200" b="1" dirty="0" smtClean="0">
                          <a:latin typeface="Times New Roman" pitchFamily="18" charset="0"/>
                          <a:ea typeface="Oswald"/>
                          <a:cs typeface="Times New Roman" pitchFamily="18" charset="0"/>
                          <a:sym typeface="Oswald"/>
                        </a:rPr>
                        <a:t>Категория получателей (в соответствии с нормативно-правовыми актами Свердловской области)</a:t>
                      </a:r>
                      <a:endParaRPr sz="12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endParaRPr lang="ru" sz="1200" b="1" dirty="0" smtClean="0">
                        <a:latin typeface="Times New Roman" pitchFamily="18" charset="0"/>
                        <a:ea typeface="Oswald"/>
                        <a:cs typeface="Times New Roman" pitchFamily="18" charset="0"/>
                        <a:sym typeface="Oswald"/>
                      </a:endParaRPr>
                    </a:p>
                    <a:p>
                      <a:pPr marL="0" lvl="0" indent="0" algn="ctr" rtl="0">
                        <a:spcBef>
                          <a:spcPts val="0"/>
                        </a:spcBef>
                        <a:spcAft>
                          <a:spcPts val="0"/>
                        </a:spcAft>
                        <a:buNone/>
                      </a:pPr>
                      <a:r>
                        <a:rPr lang="ru" sz="1200" b="1" dirty="0" smtClean="0">
                          <a:latin typeface="Times New Roman" pitchFamily="18" charset="0"/>
                          <a:ea typeface="Oswald"/>
                          <a:cs typeface="Times New Roman" pitchFamily="18" charset="0"/>
                          <a:sym typeface="Oswald"/>
                        </a:rPr>
                        <a:t>Порядок </a:t>
                      </a:r>
                      <a:r>
                        <a:rPr lang="ru" sz="1200" b="1" dirty="0">
                          <a:latin typeface="Times New Roman" pitchFamily="18" charset="0"/>
                          <a:ea typeface="Oswald"/>
                          <a:cs typeface="Times New Roman" pitchFamily="18" charset="0"/>
                          <a:sym typeface="Oswald"/>
                        </a:rPr>
                        <a:t>получения</a:t>
                      </a:r>
                      <a:endParaRPr sz="12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970052">
                <a:tc>
                  <a:txBody>
                    <a:bodyPr/>
                    <a:lstStyle/>
                    <a:p>
                      <a:pPr marL="179999" lvl="0" indent="-159424" algn="l" rtl="0">
                        <a:spcBef>
                          <a:spcPts val="0"/>
                        </a:spcBef>
                        <a:spcAft>
                          <a:spcPts val="0"/>
                        </a:spcAft>
                        <a:buSzPts val="1150"/>
                        <a:buFont typeface="Oswald"/>
                        <a:buChar char="●"/>
                      </a:pPr>
                      <a:r>
                        <a:rPr lang="ru" sz="1100" dirty="0" smtClean="0">
                          <a:latin typeface="Times New Roman" pitchFamily="18" charset="0"/>
                          <a:ea typeface="Oswald"/>
                          <a:cs typeface="Times New Roman" pitchFamily="18" charset="0"/>
                          <a:sym typeface="Oswald"/>
                        </a:rPr>
                        <a:t>Лица с ОВЗ, в том числе инвалиды</a:t>
                      </a:r>
                      <a:endParaRPr sz="110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68275" algn="l" rtl="0">
                        <a:spcBef>
                          <a:spcPts val="0"/>
                        </a:spcBef>
                        <a:spcAft>
                          <a:spcPts val="0"/>
                        </a:spcAft>
                        <a:buSzPts val="1150"/>
                        <a:buFont typeface="Oswald"/>
                        <a:buChar char="●"/>
                      </a:pPr>
                      <a:r>
                        <a:rPr lang="ru" sz="1050" dirty="0">
                          <a:latin typeface="Times New Roman" pitchFamily="18" charset="0"/>
                          <a:ea typeface="Oswald"/>
                          <a:cs typeface="Times New Roman" pitchFamily="18" charset="0"/>
                          <a:sym typeface="Oswald"/>
                        </a:rPr>
                        <a:t>Подача заявления руководителю </a:t>
                      </a:r>
                      <a:r>
                        <a:rPr lang="ru" sz="1050" dirty="0" smtClean="0">
                          <a:latin typeface="Times New Roman" pitchFamily="18" charset="0"/>
                          <a:ea typeface="Oswald"/>
                          <a:cs typeface="Times New Roman" pitchFamily="18" charset="0"/>
                          <a:sym typeface="Oswald"/>
                        </a:rPr>
                        <a:t>ГАПОУ СО УГК им. И.И. Ползунова</a:t>
                      </a:r>
                      <a:endParaRPr sz="1050">
                        <a:solidFill>
                          <a:srgbClr val="FF0000"/>
                        </a:solidFill>
                        <a:latin typeface="Times New Roman" pitchFamily="18" charset="0"/>
                        <a:ea typeface="Oswald"/>
                        <a:cs typeface="Times New Roman" pitchFamily="18" charset="0"/>
                        <a:sym typeface="Oswald"/>
                      </a:endParaRPr>
                    </a:p>
                    <a:p>
                      <a:pPr marL="179999" lvl="0" indent="-168275" algn="l" rtl="0">
                        <a:spcBef>
                          <a:spcPts val="0"/>
                        </a:spcBef>
                        <a:spcAft>
                          <a:spcPts val="0"/>
                        </a:spcAft>
                        <a:buSzPts val="1150"/>
                        <a:buFont typeface="Oswald"/>
                        <a:buChar char="●"/>
                      </a:pPr>
                      <a:r>
                        <a:rPr lang="ru" sz="1050" dirty="0">
                          <a:latin typeface="Times New Roman" pitchFamily="18" charset="0"/>
                          <a:ea typeface="Oswald"/>
                          <a:cs typeface="Times New Roman" pitchFamily="18" charset="0"/>
                          <a:sym typeface="Oswald"/>
                        </a:rPr>
                        <a:t>Справка федерального государственного учреждения медико-социальной экспертизы об установлении </a:t>
                      </a:r>
                      <a:r>
                        <a:rPr lang="ru" sz="1050" dirty="0" smtClean="0">
                          <a:latin typeface="Times New Roman" pitchFamily="18" charset="0"/>
                          <a:ea typeface="Oswald"/>
                          <a:cs typeface="Times New Roman" pitchFamily="18" charset="0"/>
                          <a:sym typeface="Oswald"/>
                        </a:rPr>
                        <a:t>инвалидности (МСЭ), заключение психолого-медико-педагогической комиссии об ограниченных возможностях здоровья (ПМПК)</a:t>
                      </a:r>
                      <a:endParaRPr sz="105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1285892">
                <a:tc>
                  <a:txBody>
                    <a:bodyPr/>
                    <a:lstStyle/>
                    <a:p>
                      <a:pPr marL="179999" lvl="0" indent="-159424" algn="l" rtl="0">
                        <a:spcBef>
                          <a:spcPts val="0"/>
                        </a:spcBef>
                        <a:spcAft>
                          <a:spcPts val="0"/>
                        </a:spcAft>
                        <a:buSzPts val="1150"/>
                        <a:buFont typeface="Oswald"/>
                        <a:buChar char="●"/>
                      </a:pPr>
                      <a:r>
                        <a:rPr lang="ru" sz="1050" dirty="0" smtClean="0">
                          <a:solidFill>
                            <a:schemeClr val="tx1"/>
                          </a:solidFill>
                          <a:latin typeface="Times New Roman" pitchFamily="18" charset="0"/>
                          <a:ea typeface="Oswald"/>
                          <a:cs typeface="Times New Roman" pitchFamily="18" charset="0"/>
                          <a:sym typeface="Oswald"/>
                        </a:rPr>
                        <a:t>Лица в возрасте от 18 до 23 </a:t>
                      </a:r>
                      <a:r>
                        <a:rPr lang="ru" sz="1050" dirty="0">
                          <a:solidFill>
                            <a:schemeClr val="tx1"/>
                          </a:solidFill>
                          <a:latin typeface="Times New Roman" pitchFamily="18" charset="0"/>
                          <a:ea typeface="Oswald"/>
                          <a:cs typeface="Times New Roman" pitchFamily="18" charset="0"/>
                          <a:sym typeface="Oswald"/>
                        </a:rPr>
                        <a:t>лет, </a:t>
                      </a:r>
                      <a:r>
                        <a:rPr lang="ru" sz="1050" dirty="0" smtClean="0">
                          <a:solidFill>
                            <a:schemeClr val="tx1"/>
                          </a:solidFill>
                          <a:latin typeface="Times New Roman" pitchFamily="18" charset="0"/>
                          <a:ea typeface="Oswald"/>
                          <a:cs typeface="Times New Roman" pitchFamily="18" charset="0"/>
                          <a:sym typeface="Oswald"/>
                        </a:rPr>
                        <a:t>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 sz="1050" baseline="0" dirty="0" smtClean="0">
                          <a:solidFill>
                            <a:schemeClr val="tx1"/>
                          </a:solidFill>
                          <a:latin typeface="Times New Roman" pitchFamily="18" charset="0"/>
                          <a:ea typeface="Oswald"/>
                          <a:cs typeface="Times New Roman" pitchFamily="18" charset="0"/>
                          <a:sym typeface="Oswald"/>
                        </a:rPr>
                        <a:t> служащих умерли оба родителя или единственный родитель</a:t>
                      </a:r>
                      <a:endParaRPr sz="105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68275"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Подача заявления руководителю </a:t>
                      </a:r>
                      <a:r>
                        <a:rPr lang="ru" sz="1100" dirty="0" smtClean="0">
                          <a:latin typeface="Times New Roman" pitchFamily="18" charset="0"/>
                          <a:ea typeface="Oswald"/>
                          <a:cs typeface="Times New Roman" pitchFamily="18" charset="0"/>
                          <a:sym typeface="Oswald"/>
                        </a:rPr>
                        <a:t>ГАПОУ СО УГК им. И.И. Ползунова</a:t>
                      </a:r>
                      <a:endParaRPr sz="1100" dirty="0">
                        <a:solidFill>
                          <a:srgbClr val="FF0000"/>
                        </a:solidFill>
                        <a:latin typeface="Times New Roman" pitchFamily="18" charset="0"/>
                        <a:ea typeface="Oswald"/>
                        <a:cs typeface="Times New Roman" pitchFamily="18" charset="0"/>
                        <a:sym typeface="Oswald"/>
                      </a:endParaRPr>
                    </a:p>
                    <a:p>
                      <a:pPr marL="179999" lvl="0" indent="-168275"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Свидетельство о смерти </a:t>
                      </a:r>
                      <a:r>
                        <a:rPr lang="ru" sz="1100" dirty="0" smtClean="0">
                          <a:latin typeface="Times New Roman" pitchFamily="18" charset="0"/>
                          <a:ea typeface="Oswald"/>
                          <a:cs typeface="Times New Roman" pitchFamily="18" charset="0"/>
                          <a:sym typeface="Oswald"/>
                        </a:rPr>
                        <a:t>родителя</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842212">
                <a:tc>
                  <a:txBody>
                    <a:bodyPr/>
                    <a:lstStyle/>
                    <a:p>
                      <a:pPr marL="179999" lvl="0" indent="-1594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Граждане, имеющие низкий уровень </a:t>
                      </a:r>
                      <a:r>
                        <a:rPr lang="ru" sz="1100" dirty="0" smtClean="0">
                          <a:latin typeface="Times New Roman" pitchFamily="18" charset="0"/>
                          <a:ea typeface="Oswald"/>
                          <a:cs typeface="Times New Roman" pitchFamily="18" charset="0"/>
                          <a:sym typeface="Oswald"/>
                        </a:rPr>
                        <a:t>дохода</a:t>
                      </a:r>
                      <a:endParaRPr sz="110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a:txBody>
                    <a:bodyPr/>
                    <a:lstStyle/>
                    <a:p>
                      <a:pPr marL="179999" lvl="0" indent="-1630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Подача заявления руководителю </a:t>
                      </a:r>
                      <a:r>
                        <a:rPr lang="ru" sz="1100" dirty="0" smtClean="0">
                          <a:latin typeface="Times New Roman" pitchFamily="18" charset="0"/>
                          <a:ea typeface="Oswald"/>
                          <a:cs typeface="Times New Roman" pitchFamily="18" charset="0"/>
                          <a:sym typeface="Oswald"/>
                        </a:rPr>
                        <a:t>ГАПОУ СО УГК им. И.И. Ползунова</a:t>
                      </a:r>
                      <a:endParaRPr sz="1100" dirty="0">
                        <a:latin typeface="Times New Roman" pitchFamily="18" charset="0"/>
                        <a:ea typeface="Oswald"/>
                        <a:cs typeface="Times New Roman" pitchFamily="18" charset="0"/>
                        <a:sym typeface="Oswald"/>
                      </a:endParaRPr>
                    </a:p>
                    <a:p>
                      <a:pPr marL="179999" lvl="0" indent="-163024" algn="l" rtl="0">
                        <a:spcBef>
                          <a:spcPts val="0"/>
                        </a:spcBef>
                        <a:spcAft>
                          <a:spcPts val="0"/>
                        </a:spcAft>
                        <a:buSzPts val="1150"/>
                        <a:buFont typeface="Oswald"/>
                        <a:buChar char="●"/>
                      </a:pPr>
                      <a:r>
                        <a:rPr lang="ru" sz="1100" dirty="0">
                          <a:latin typeface="Times New Roman" pitchFamily="18" charset="0"/>
                          <a:ea typeface="Oswald"/>
                          <a:cs typeface="Times New Roman" pitchFamily="18" charset="0"/>
                          <a:sym typeface="Oswald"/>
                        </a:rPr>
                        <a:t>Справка органа в сфере социальной политики, подтверждающая получение государственной социальной помощи</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798509"/>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ВЫПЛАТА ПОСОБИЯ НА ПРИОБРЕТЕНИЕ УЧЕБНОЙ ЛИТЕРАТУРЫ И ПИСЬМЕННЫХ ПРИНАДЛЕЖНОСТЕЙ</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3000372"/>
            <a:ext cx="7929618" cy="3500462"/>
          </a:xfrm>
        </p:spPr>
        <p:txBody>
          <a:bodyPr>
            <a:normAutofit fontScale="25000" lnSpcReduction="20000"/>
          </a:bodyPr>
          <a:lstStyle/>
          <a:p>
            <a:pPr lvl="0">
              <a:spcBef>
                <a:spcPts val="0"/>
              </a:spcBef>
            </a:pPr>
            <a:r>
              <a:rPr lang="ru-RU" sz="6400" b="1" dirty="0" smtClean="0">
                <a:solidFill>
                  <a:schemeClr val="tx1"/>
                </a:solidFill>
                <a:latin typeface="Times New Roman" pitchFamily="18" charset="0"/>
                <a:ea typeface="Oswald"/>
                <a:cs typeface="Times New Roman" pitchFamily="18" charset="0"/>
                <a:sym typeface="Oswald"/>
              </a:rPr>
              <a:t>Нормативные основания</a:t>
            </a:r>
          </a:p>
          <a:p>
            <a:pPr lvl="0">
              <a:spcBef>
                <a:spcPts val="0"/>
              </a:spcBef>
            </a:pPr>
            <a:endParaRPr lang="ru-RU" sz="5600" b="1" dirty="0" smtClean="0">
              <a:solidFill>
                <a:schemeClr val="tx1"/>
              </a:solidFill>
              <a:latin typeface="Times New Roman" pitchFamily="18" charset="0"/>
              <a:ea typeface="Oswald"/>
              <a:cs typeface="Times New Roman" pitchFamily="18" charset="0"/>
              <a:sym typeface="Oswald"/>
            </a:endParaRPr>
          </a:p>
          <a:p>
            <a:pPr marL="460800" lvl="0" indent="-312950" algn="just">
              <a:spcBef>
                <a:spcPts val="0"/>
              </a:spcBef>
              <a:buClr>
                <a:schemeClr val="dk2"/>
              </a:buClr>
              <a:buSzPts val="1300"/>
              <a:buFont typeface="Oswald"/>
              <a:buChar char="●"/>
            </a:pPr>
            <a:r>
              <a:rPr lang="ru-RU" sz="56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p>
          <a:p>
            <a:pPr lvl="0">
              <a:spcBef>
                <a:spcPts val="0"/>
              </a:spcBef>
            </a:pPr>
            <a:r>
              <a:rPr lang="ru-RU" sz="6400"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lvl="0">
              <a:spcBef>
                <a:spcPts val="0"/>
              </a:spcBef>
            </a:pPr>
            <a:endParaRPr lang="ru-RU" sz="5600" b="1" dirty="0" smtClean="0">
              <a:solidFill>
                <a:schemeClr val="tx1"/>
              </a:solidFill>
              <a:latin typeface="Times New Roman" pitchFamily="18" charset="0"/>
              <a:ea typeface="Oswald"/>
              <a:cs typeface="Times New Roman" pitchFamily="18" charset="0"/>
              <a:sym typeface="Oswald"/>
            </a:endParaRPr>
          </a:p>
          <a:p>
            <a:pPr marL="460800" lvl="0" indent="-312950" algn="l">
              <a:spcBef>
                <a:spcPts val="0"/>
              </a:spcBef>
              <a:buClr>
                <a:schemeClr val="dk2"/>
              </a:buClr>
              <a:buSzPts val="1300"/>
              <a:buFont typeface="Oswald"/>
              <a:buChar char="●"/>
            </a:pPr>
            <a:r>
              <a:rPr lang="ru-RU" sz="5600" dirty="0" smtClean="0">
                <a:solidFill>
                  <a:schemeClr val="tx1"/>
                </a:solidFill>
                <a:highlight>
                  <a:schemeClr val="lt2"/>
                </a:highlight>
                <a:latin typeface="Times New Roman" pitchFamily="18" charset="0"/>
                <a:ea typeface="Oswald"/>
                <a:cs typeface="Times New Roman" pitchFamily="18" charset="0"/>
                <a:sym typeface="Oswald"/>
              </a:rPr>
              <a:t>Размер выплаты: трехмесячная государственная социальная стипендия без учета районного коэффициента</a:t>
            </a:r>
            <a:endParaRPr lang="ru-RU" sz="5600" b="1" dirty="0" smtClean="0">
              <a:solidFill>
                <a:schemeClr val="tx1"/>
              </a:solidFill>
              <a:highlight>
                <a:schemeClr val="lt2"/>
              </a:highlight>
              <a:latin typeface="Times New Roman" pitchFamily="18" charset="0"/>
              <a:ea typeface="Oswald"/>
              <a:cs typeface="Times New Roman" pitchFamily="18" charset="0"/>
              <a:sym typeface="Oswald"/>
            </a:endParaRPr>
          </a:p>
          <a:p>
            <a:pPr lvl="0">
              <a:spcBef>
                <a:spcPts val="0"/>
              </a:spcBef>
            </a:pPr>
            <a:r>
              <a:rPr lang="ru-RU" sz="6400" b="1" dirty="0" smtClean="0">
                <a:solidFill>
                  <a:schemeClr val="tx1"/>
                </a:solidFill>
                <a:highlight>
                  <a:schemeClr val="lt2"/>
                </a:highlight>
                <a:latin typeface="Times New Roman" pitchFamily="18" charset="0"/>
                <a:ea typeface="Oswald"/>
                <a:cs typeface="Times New Roman" pitchFamily="18" charset="0"/>
                <a:sym typeface="Oswald"/>
              </a:rPr>
              <a:t>Периодичность выплаты</a:t>
            </a:r>
          </a:p>
          <a:p>
            <a:pPr marL="460800" lvl="0" indent="-312950" algn="l">
              <a:spcBef>
                <a:spcPts val="0"/>
              </a:spcBef>
              <a:buClr>
                <a:schemeClr val="dk2"/>
              </a:buClr>
              <a:buSzPts val="1300"/>
              <a:buFont typeface="Oswald"/>
              <a:buChar char="●"/>
            </a:pPr>
            <a:r>
              <a:rPr lang="ru-RU" sz="5600" dirty="0" smtClean="0">
                <a:solidFill>
                  <a:schemeClr val="tx1"/>
                </a:solidFill>
                <a:latin typeface="Times New Roman" pitchFamily="18" charset="0"/>
                <a:ea typeface="Oswald"/>
                <a:cs typeface="Times New Roman" pitchFamily="18" charset="0"/>
                <a:sym typeface="Oswald"/>
              </a:rPr>
              <a:t>Ежегодно</a:t>
            </a:r>
          </a:p>
          <a:p>
            <a:pPr marL="460800" lvl="0" indent="-312950" algn="l">
              <a:spcBef>
                <a:spcPts val="0"/>
              </a:spcBef>
              <a:buClr>
                <a:schemeClr val="dk2"/>
              </a:buClr>
              <a:buSzPts val="1300"/>
              <a:buFont typeface="Oswald"/>
              <a:buChar char="●"/>
            </a:pPr>
            <a:r>
              <a:rPr lang="ru-RU" sz="5600" dirty="0" smtClean="0">
                <a:solidFill>
                  <a:schemeClr val="tx1"/>
                </a:solidFill>
                <a:latin typeface="Times New Roman" pitchFamily="18" charset="0"/>
                <a:ea typeface="Oswald"/>
                <a:cs typeface="Times New Roman" pitchFamily="18" charset="0"/>
                <a:sym typeface="Oswald"/>
              </a:rPr>
              <a:t>Не позднее 30 дней с начала учебного года  (или в течение 30 дней с даты предоставления документов, свидетельствующих об обстоятельствах  утраты (отсутствия) попечения  родителей (единственного родителя) </a:t>
            </a:r>
          </a:p>
          <a:p>
            <a:pPr marL="460800" lvl="0" indent="-312950" algn="l">
              <a:spcBef>
                <a:spcPts val="0"/>
              </a:spcBef>
              <a:buClr>
                <a:schemeClr val="dk2"/>
              </a:buClr>
              <a:buSzPts val="1300"/>
              <a:buFont typeface="Oswald"/>
              <a:buChar char="●"/>
            </a:pPr>
            <a:endParaRPr lang="ru-RU" sz="5600" dirty="0" smtClean="0">
              <a:solidFill>
                <a:schemeClr val="tx1"/>
              </a:solidFill>
              <a:latin typeface="Times New Roman" pitchFamily="18" charset="0"/>
              <a:ea typeface="Oswald"/>
              <a:cs typeface="Times New Roman" pitchFamily="18" charset="0"/>
              <a:sym typeface="Oswald"/>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00241"/>
            <a:ext cx="7772400" cy="785817"/>
          </a:xfrm>
        </p:spPr>
        <p:txBody>
          <a:bodyPr>
            <a:normAutofit fontScale="90000"/>
          </a:bodyPr>
          <a:lstStyle/>
          <a:p>
            <a:r>
              <a:rPr lang="ru" sz="1600" b="1" dirty="0" smtClean="0">
                <a:solidFill>
                  <a:srgbClr val="000000"/>
                </a:solidFill>
                <a:latin typeface="Times New Roman" pitchFamily="18" charset="0"/>
                <a:ea typeface="Oswald"/>
                <a:cs typeface="Times New Roman" pitchFamily="18" charset="0"/>
                <a:sym typeface="Oswald"/>
              </a:rPr>
              <a:t>ВЫПЛАТА ПОСОБИЯ НА ПРИОБРЕТЕНИЕ УЧЕБНОЙ ЛИТЕРАТУРЫ И ПИСЬМЕННЫХ ПРИНАДЛЕЖНОСТЕЙ</a:t>
            </a:r>
            <a:br>
              <a:rPr lang="ru" sz="1600" b="1" dirty="0" smtClean="0">
                <a:solidFill>
                  <a:srgbClr val="000000"/>
                </a:solidFill>
                <a:latin typeface="Times New Roman" pitchFamily="18" charset="0"/>
                <a:ea typeface="Oswald"/>
                <a:cs typeface="Times New Roman" pitchFamily="18" charset="0"/>
                <a:sym typeface="Oswald"/>
              </a:rPr>
            </a:b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34" y="2786058"/>
            <a:ext cx="8143932" cy="3714776"/>
          </a:xfrm>
        </p:spPr>
        <p:txBody>
          <a:bodyPr/>
          <a:lstStyle/>
          <a:p>
            <a:endParaRPr lang="ru-RU" dirty="0"/>
          </a:p>
        </p:txBody>
      </p:sp>
      <p:graphicFrame>
        <p:nvGraphicFramePr>
          <p:cNvPr id="5" name="Таблица 4"/>
          <p:cNvGraphicFramePr>
            <a:graphicFrameLocks noGrp="1"/>
          </p:cNvGraphicFramePr>
          <p:nvPr/>
        </p:nvGraphicFramePr>
        <p:xfrm>
          <a:off x="571472" y="2786059"/>
          <a:ext cx="8001056" cy="3714776"/>
        </p:xfrm>
        <a:graphic>
          <a:graphicData uri="http://schemas.openxmlformats.org/drawingml/2006/table">
            <a:tbl>
              <a:tblPr firstRow="1" bandRow="1">
                <a:tableStyleId>{5C22544A-7EE6-4342-B048-85BDC9FD1C3A}</a:tableStyleId>
              </a:tblPr>
              <a:tblGrid>
                <a:gridCol w="4000528"/>
                <a:gridCol w="4000528"/>
              </a:tblGrid>
              <a:tr h="806874">
                <a:tc>
                  <a:txBody>
                    <a:bodyPr/>
                    <a:lstStyle/>
                    <a:p>
                      <a:pPr marL="0" lvl="0" indent="0" algn="ctr" rtl="0">
                        <a:spcBef>
                          <a:spcPts val="0"/>
                        </a:spcBef>
                        <a:spcAft>
                          <a:spcPts val="0"/>
                        </a:spcAft>
                        <a:buNone/>
                      </a:pPr>
                      <a:r>
                        <a:rPr lang="ru-RU" sz="1300" b="1" dirty="0" smtClean="0">
                          <a:latin typeface="Times New Roman" pitchFamily="18" charset="0"/>
                          <a:ea typeface="Oswald"/>
                          <a:cs typeface="Times New Roman" pitchFamily="18" charset="0"/>
                          <a:sym typeface="Oswald"/>
                        </a:rPr>
                        <a:t>Категория получателей (в соответствии с нормативно-правовыми актами  Свердловской области)</a:t>
                      </a:r>
                      <a:endParaRPr sz="13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ctr" rtl="0">
                        <a:spcBef>
                          <a:spcPts val="0"/>
                        </a:spcBef>
                        <a:spcAft>
                          <a:spcPts val="0"/>
                        </a:spcAft>
                        <a:buNone/>
                      </a:pPr>
                      <a:r>
                        <a:rPr lang="ru" sz="1300" b="1" dirty="0">
                          <a:latin typeface="Times New Roman" pitchFamily="18" charset="0"/>
                          <a:ea typeface="Oswald"/>
                          <a:cs typeface="Times New Roman" pitchFamily="18" charset="0"/>
                          <a:sym typeface="Oswald"/>
                        </a:rPr>
                        <a:t>Порядок получения</a:t>
                      </a:r>
                      <a:endParaRPr sz="13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1234059">
                <a:tc>
                  <a:txBody>
                    <a:bodyPr/>
                    <a:lstStyle/>
                    <a:p>
                      <a:pPr marL="179999" lvl="0" indent="-162599" algn="l" rtl="0">
                        <a:spcBef>
                          <a:spcPts val="0"/>
                        </a:spcBef>
                        <a:spcAft>
                          <a:spcPts val="0"/>
                        </a:spcAft>
                        <a:buClr>
                          <a:schemeClr val="dk2"/>
                        </a:buClr>
                        <a:buSzPts val="1200"/>
                        <a:buFont typeface="Oswald"/>
                        <a:buChar char="●"/>
                      </a:pPr>
                      <a:r>
                        <a:rPr lang="ru" sz="1100" dirty="0" smtClean="0">
                          <a:solidFill>
                            <a:schemeClr val="tx1"/>
                          </a:solidFill>
                          <a:latin typeface="Times New Roman" pitchFamily="18" charset="0"/>
                          <a:ea typeface="Oswald"/>
                          <a:cs typeface="Times New Roman" pitchFamily="18" charset="0"/>
                          <a:sym typeface="Oswald"/>
                        </a:rPr>
                        <a:t>Лица </a:t>
                      </a:r>
                      <a:r>
                        <a:rPr lang="ru" sz="1100" dirty="0">
                          <a:solidFill>
                            <a:schemeClr val="tx1"/>
                          </a:solidFill>
                          <a:latin typeface="Times New Roman" pitchFamily="18" charset="0"/>
                          <a:ea typeface="Oswald"/>
                          <a:cs typeface="Times New Roman" pitchFamily="18" charset="0"/>
                          <a:sym typeface="Oswald"/>
                        </a:rPr>
                        <a:t>в возрасте </a:t>
                      </a:r>
                      <a:r>
                        <a:rPr lang="ru" sz="1100" dirty="0" smtClean="0">
                          <a:solidFill>
                            <a:schemeClr val="tx1"/>
                          </a:solidFill>
                          <a:latin typeface="Times New Roman" pitchFamily="18" charset="0"/>
                          <a:ea typeface="Oswald"/>
                          <a:cs typeface="Times New Roman" pitchFamily="18" charset="0"/>
                          <a:sym typeface="Oswald"/>
                        </a:rPr>
                        <a:t>от </a:t>
                      </a:r>
                      <a:r>
                        <a:rPr lang="ru" sz="1100" dirty="0">
                          <a:solidFill>
                            <a:schemeClr val="tx1"/>
                          </a:solidFill>
                          <a:latin typeface="Times New Roman" pitchFamily="18" charset="0"/>
                          <a:ea typeface="Oswald"/>
                          <a:cs typeface="Times New Roman" pitchFamily="18" charset="0"/>
                          <a:sym typeface="Oswald"/>
                        </a:rPr>
                        <a:t>18 </a:t>
                      </a:r>
                      <a:r>
                        <a:rPr lang="ru" sz="1100" dirty="0" smtClean="0">
                          <a:solidFill>
                            <a:schemeClr val="tx1"/>
                          </a:solidFill>
                          <a:latin typeface="Times New Roman" pitchFamily="18" charset="0"/>
                          <a:ea typeface="Oswald"/>
                          <a:cs typeface="Times New Roman" pitchFamily="18" charset="0"/>
                          <a:sym typeface="Oswald"/>
                        </a:rPr>
                        <a:t>лет до 23 лет, у которых в период их обучения по основным профессиональным</a:t>
                      </a:r>
                      <a:r>
                        <a:rPr lang="ru" sz="1100" baseline="0" dirty="0" smtClean="0">
                          <a:solidFill>
                            <a:schemeClr val="tx1"/>
                          </a:solidFill>
                          <a:latin typeface="Times New Roman" pitchFamily="18" charset="0"/>
                          <a:ea typeface="Oswald"/>
                          <a:cs typeface="Times New Roman" pitchFamily="18" charset="0"/>
                          <a:sym typeface="Oswald"/>
                        </a:rPr>
                        <a:t> образовательным программам и (или)</a:t>
                      </a:r>
                      <a:r>
                        <a:rPr lang="ru" sz="1100" dirty="0" smtClean="0">
                          <a:solidFill>
                            <a:schemeClr val="tx1"/>
                          </a:solidFill>
                          <a:latin typeface="Times New Roman" pitchFamily="18" charset="0"/>
                          <a:ea typeface="Oswald"/>
                          <a:cs typeface="Times New Roman" pitchFamily="18" charset="0"/>
                          <a:sym typeface="Oswald"/>
                        </a:rPr>
                        <a:t>  по программам</a:t>
                      </a:r>
                      <a:r>
                        <a:rPr lang="ru" sz="1100" baseline="0" dirty="0" smtClean="0">
                          <a:solidFill>
                            <a:schemeClr val="tx1"/>
                          </a:solidFill>
                          <a:latin typeface="Times New Roman" pitchFamily="18" charset="0"/>
                          <a:ea typeface="Oswald"/>
                          <a:cs typeface="Times New Roman" pitchFamily="18" charset="0"/>
                          <a:sym typeface="Oswald"/>
                        </a:rPr>
                        <a:t> профессиональной подготовки по профессиям  рабочих, должностям служащих умерли оба родителя или единственный родитель</a:t>
                      </a:r>
                      <a:endParaRPr sz="11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Подача заявления руководителю </a:t>
                      </a:r>
                      <a:r>
                        <a:rPr lang="ru" sz="1100" dirty="0" smtClean="0">
                          <a:latin typeface="Times New Roman" pitchFamily="18" charset="0"/>
                          <a:ea typeface="Oswald"/>
                          <a:cs typeface="Times New Roman" pitchFamily="18" charset="0"/>
                          <a:sym typeface="Oswald"/>
                        </a:rPr>
                        <a:t>ГАПОУ СО УГК им. И.И. Ползунова</a:t>
                      </a:r>
                      <a:endParaRPr sz="1100" dirty="0">
                        <a:solidFill>
                          <a:srgbClr val="FF0000"/>
                        </a:solidFill>
                        <a:latin typeface="Times New Roman" pitchFamily="18" charset="0"/>
                        <a:ea typeface="Oswald"/>
                        <a:cs typeface="Times New Roman" pitchFamily="18" charset="0"/>
                        <a:sym typeface="Oswald"/>
                      </a:endParaRPr>
                    </a:p>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Свидетельство о смерти обоих родителей или единственного родителя</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492040">
                <a:tc>
                  <a:txBody>
                    <a:bodyPr/>
                    <a:lstStyle/>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Дети-сироты</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rowSpan="3">
                  <a:txBody>
                    <a:bodyPr/>
                    <a:lstStyle/>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Подача </a:t>
                      </a:r>
                      <a:r>
                        <a:rPr lang="ru" sz="1100" dirty="0" smtClean="0">
                          <a:latin typeface="Times New Roman" pitchFamily="18" charset="0"/>
                          <a:ea typeface="Oswald"/>
                          <a:cs typeface="Times New Roman" pitchFamily="18" charset="0"/>
                          <a:sym typeface="Oswald"/>
                        </a:rPr>
                        <a:t>заявления </a:t>
                      </a:r>
                      <a:r>
                        <a:rPr lang="ru" sz="1100" dirty="0">
                          <a:latin typeface="Times New Roman" pitchFamily="18" charset="0"/>
                          <a:ea typeface="Oswald"/>
                          <a:cs typeface="Times New Roman" pitchFamily="18" charset="0"/>
                          <a:sym typeface="Oswald"/>
                        </a:rPr>
                        <a:t>руководителю </a:t>
                      </a:r>
                      <a:r>
                        <a:rPr lang="ru" sz="1100" dirty="0" smtClean="0">
                          <a:latin typeface="Times New Roman" pitchFamily="18" charset="0"/>
                          <a:ea typeface="Oswald"/>
                          <a:cs typeface="Times New Roman" pitchFamily="18" charset="0"/>
                          <a:sym typeface="Oswald"/>
                        </a:rPr>
                        <a:t>ГАПОУ СО УГК им. И.И. Ползунова</a:t>
                      </a:r>
                      <a:endParaRPr sz="1100">
                        <a:solidFill>
                          <a:schemeClr val="dk1"/>
                        </a:solidFill>
                        <a:latin typeface="Times New Roman" pitchFamily="18" charset="0"/>
                        <a:ea typeface="Oswald"/>
                        <a:cs typeface="Times New Roman" pitchFamily="18" charset="0"/>
                        <a:sym typeface="Oswald"/>
                      </a:endParaRPr>
                    </a:p>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Документы, свидетельствующие об обстоятельствах утраты (отсутствия) попечения родителей (единственного родителя)</a:t>
                      </a:r>
                      <a:endParaRPr sz="110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386969">
                <a:tc>
                  <a:txBody>
                    <a:bodyPr/>
                    <a:lstStyle/>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Дети, оставшиеся без попечения родителей</a:t>
                      </a:r>
                      <a:endParaRPr sz="110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vMerge="1">
                  <a:txBody>
                    <a:bodyPr/>
                    <a:lstStyle/>
                    <a:p>
                      <a:endParaRPr lang="ru-RU"/>
                    </a:p>
                  </a:txBody>
                  <a:tcPr/>
                </a:tc>
              </a:tr>
              <a:tr h="794834">
                <a:tc>
                  <a:txBody>
                    <a:bodyPr/>
                    <a:lstStyle/>
                    <a:p>
                      <a:pPr marL="179999" lvl="0" indent="-162599" algn="l" rtl="0">
                        <a:spcBef>
                          <a:spcPts val="0"/>
                        </a:spcBef>
                        <a:spcAft>
                          <a:spcPts val="0"/>
                        </a:spcAft>
                        <a:buSzPts val="1200"/>
                        <a:buFont typeface="Oswald"/>
                        <a:buChar char="●"/>
                      </a:pPr>
                      <a:r>
                        <a:rPr lang="ru" sz="1100" dirty="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1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vMerge="1">
                  <a:txBody>
                    <a:bodyPr/>
                    <a:lstStyle/>
                    <a:p>
                      <a:endParaRPr lang="ru-RU"/>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143116"/>
            <a:ext cx="7772400" cy="727071"/>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ДЕНЕЖНАЯ КОМПЕНСАЦИЯ НА ПРИОБРЕТЕНИЕ КОМПЛЕКТА ОДЕЖДЫ, ОБУВИ, МЯГКОГО ИНВЕНТАРЯ ДЛЯ ВЫПУСКНИКОВ</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3000372"/>
            <a:ext cx="7929618" cy="3571900"/>
          </a:xfrm>
        </p:spPr>
        <p:txBody>
          <a:bodyPr>
            <a:normAutofit fontScale="47500" lnSpcReduction="20000"/>
          </a:bodyPr>
          <a:lstStyle/>
          <a:p>
            <a:pPr lvl="0">
              <a:spcBef>
                <a:spcPts val="0"/>
              </a:spcBef>
            </a:pPr>
            <a:r>
              <a:rPr lang="ru-RU" b="1" dirty="0" smtClean="0">
                <a:solidFill>
                  <a:schemeClr val="tx1"/>
                </a:solidFill>
                <a:latin typeface="Times New Roman" pitchFamily="18" charset="0"/>
                <a:ea typeface="Oswald"/>
                <a:cs typeface="Times New Roman" pitchFamily="18" charset="0"/>
                <a:sym typeface="Oswald"/>
              </a:rPr>
              <a:t>Нормативные основания</a:t>
            </a:r>
          </a:p>
          <a:p>
            <a:pPr lvl="0">
              <a:spcBef>
                <a:spcPts val="0"/>
              </a:spcBef>
            </a:pPr>
            <a:endParaRPr lang="ru-RU" b="1" dirty="0" smtClean="0">
              <a:solidFill>
                <a:schemeClr val="tx1"/>
              </a:solidFill>
              <a:latin typeface="Times New Roman" pitchFamily="18" charset="0"/>
              <a:ea typeface="Oswald"/>
              <a:cs typeface="Times New Roman" pitchFamily="18" charset="0"/>
              <a:sym typeface="Oswald"/>
            </a:endParaRPr>
          </a:p>
          <a:p>
            <a:pPr marL="460800" lvl="0" indent="-319300" algn="just">
              <a:buClr>
                <a:schemeClr val="dk2"/>
              </a:buClr>
              <a:buSzPts val="1400"/>
              <a:buFont typeface="Oswald"/>
              <a:buChar char="●"/>
            </a:pPr>
            <a:r>
              <a:rPr lang="ru-RU"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57200" lvl="0" algn="just">
              <a:spcBef>
                <a:spcPts val="0"/>
              </a:spcBef>
            </a:pPr>
            <a:endParaRPr lang="ru-RU"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lvl="0">
              <a:spcBef>
                <a:spcPts val="0"/>
              </a:spcBef>
            </a:pPr>
            <a:endParaRPr lang="ru-RU" b="1" dirty="0" smtClean="0">
              <a:solidFill>
                <a:schemeClr val="tx1"/>
              </a:solidFill>
              <a:latin typeface="Times New Roman" pitchFamily="18" charset="0"/>
              <a:ea typeface="Oswald"/>
              <a:cs typeface="Times New Roman" pitchFamily="18" charset="0"/>
              <a:sym typeface="Oswald"/>
            </a:endParaRPr>
          </a:p>
          <a:p>
            <a:pPr marL="460800" lvl="0" indent="-312950" algn="just">
              <a:spcBef>
                <a:spcPts val="0"/>
              </a:spcBef>
              <a:buClr>
                <a:schemeClr val="dk2"/>
              </a:buClr>
              <a:buSzPts val="1300"/>
              <a:buFont typeface="Oswald"/>
              <a:buChar char="●"/>
            </a:pPr>
            <a:r>
              <a:rPr lang="ru-RU" dirty="0" smtClean="0">
                <a:solidFill>
                  <a:schemeClr val="tx1"/>
                </a:solidFill>
                <a:latin typeface="Times New Roman" pitchFamily="18" charset="0"/>
                <a:ea typeface="Oswald"/>
                <a:cs typeface="Times New Roman" pitchFamily="18" charset="0"/>
                <a:sym typeface="Oswald"/>
              </a:rPr>
              <a:t>Размер выплаты: 52 203,7 руб. (</a:t>
            </a:r>
            <a:r>
              <a:rPr lang="ru-RU" dirty="0" smtClean="0">
                <a:solidFill>
                  <a:schemeClr val="tx1"/>
                </a:solidFill>
                <a:highlight>
                  <a:schemeClr val="lt2"/>
                </a:highlight>
                <a:latin typeface="Times New Roman" pitchFamily="18" charset="0"/>
                <a:ea typeface="Oswald"/>
                <a:cs typeface="Times New Roman" pitchFamily="18" charset="0"/>
                <a:sym typeface="Oswald"/>
              </a:rPr>
              <a:t>по состоянию на 01.01.2023)</a:t>
            </a:r>
          </a:p>
          <a:p>
            <a:pPr marL="457200" lvl="0" algn="just">
              <a:spcBef>
                <a:spcPts val="0"/>
              </a:spcBef>
            </a:pPr>
            <a:endParaRPr lang="ru-RU" dirty="0" smtClean="0">
              <a:solidFill>
                <a:schemeClr val="tx1"/>
              </a:solidFill>
              <a:latin typeface="Times New Roman" pitchFamily="18" charset="0"/>
              <a:ea typeface="Oswald"/>
              <a:cs typeface="Times New Roman" pitchFamily="18" charset="0"/>
              <a:sym typeface="Oswald"/>
            </a:endParaRPr>
          </a:p>
          <a:p>
            <a:pPr lvl="0">
              <a:spcBef>
                <a:spcPts val="0"/>
              </a:spcBef>
            </a:pPr>
            <a:endParaRPr lang="ru-RU" b="1"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b="1" dirty="0" smtClean="0">
                <a:solidFill>
                  <a:schemeClr val="tx1"/>
                </a:solidFill>
                <a:latin typeface="Times New Roman" pitchFamily="18" charset="0"/>
                <a:ea typeface="Oswald"/>
                <a:cs typeface="Times New Roman" pitchFamily="18" charset="0"/>
                <a:sym typeface="Oswald"/>
              </a:rPr>
              <a:t>Периодичность выплаты</a:t>
            </a:r>
          </a:p>
          <a:p>
            <a:pPr marL="460800" lvl="0" indent="-319300" algn="l">
              <a:spcBef>
                <a:spcPts val="0"/>
              </a:spcBef>
              <a:buClr>
                <a:schemeClr val="dk2"/>
              </a:buClr>
              <a:buSzPts val="1400"/>
              <a:buFont typeface="Oswald"/>
              <a:buChar char="●"/>
            </a:pPr>
            <a:r>
              <a:rPr lang="ru-RU" dirty="0" smtClean="0">
                <a:solidFill>
                  <a:schemeClr val="tx1"/>
                </a:solidFill>
                <a:latin typeface="Times New Roman" pitchFamily="18" charset="0"/>
                <a:ea typeface="Oswald"/>
                <a:cs typeface="Times New Roman" pitchFamily="18" charset="0"/>
                <a:sym typeface="Oswald"/>
              </a:rPr>
              <a:t>Единовременно</a:t>
            </a:r>
            <a:endParaRPr lang="ru-RU" dirty="0">
              <a:solidFill>
                <a:schemeClr val="tx1"/>
              </a:solidFill>
              <a:latin typeface="Times New Roman" pitchFamily="18" charset="0"/>
              <a:ea typeface="Oswald"/>
              <a:cs typeface="Times New Roman" pitchFamily="18" charset="0"/>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71679"/>
            <a:ext cx="7772400" cy="714380"/>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ДЕНЕЖНАЯ КОМПЕНСАЦИЯ НА ПРИОБРЕТЕНИЕ КОМПЛЕКТА ОДЕЖДЫ, ОБУВИ, МЯГКОГО ИНВЕНТАРЯ ДЛЯ ВЫПУСКНИКОВ</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2857496"/>
            <a:ext cx="8001056" cy="3643338"/>
          </a:xfrm>
        </p:spPr>
        <p:txBody>
          <a:bodyPr/>
          <a:lstStyle/>
          <a:p>
            <a:endParaRPr lang="ru-RU" dirty="0"/>
          </a:p>
        </p:txBody>
      </p:sp>
      <p:graphicFrame>
        <p:nvGraphicFramePr>
          <p:cNvPr id="4" name="Таблица 3"/>
          <p:cNvGraphicFramePr>
            <a:graphicFrameLocks noGrp="1"/>
          </p:cNvGraphicFramePr>
          <p:nvPr/>
        </p:nvGraphicFramePr>
        <p:xfrm>
          <a:off x="642910" y="2871457"/>
          <a:ext cx="7929618" cy="3557940"/>
        </p:xfrm>
        <a:graphic>
          <a:graphicData uri="http://schemas.openxmlformats.org/drawingml/2006/table">
            <a:tbl>
              <a:tblPr firstRow="1" bandRow="1">
                <a:tableStyleId>{5C22544A-7EE6-4342-B048-85BDC9FD1C3A}</a:tableStyleId>
              </a:tblPr>
              <a:tblGrid>
                <a:gridCol w="3964809"/>
                <a:gridCol w="3964809"/>
              </a:tblGrid>
              <a:tr h="608034">
                <a:tc>
                  <a:txBody>
                    <a:bodyPr/>
                    <a:lstStyle/>
                    <a:p>
                      <a:pPr marL="0" lvl="0" indent="0" algn="l" rtl="0">
                        <a:spcBef>
                          <a:spcPts val="0"/>
                        </a:spcBef>
                        <a:spcAft>
                          <a:spcPts val="0"/>
                        </a:spcAft>
                        <a:buNone/>
                      </a:pPr>
                      <a:r>
                        <a:rPr lang="ru-RU" sz="1200" b="1" dirty="0" smtClean="0">
                          <a:latin typeface="Times New Roman" pitchFamily="18" charset="0"/>
                          <a:ea typeface="Oswald"/>
                          <a:cs typeface="Times New Roman" pitchFamily="18" charset="0"/>
                          <a:sym typeface="Oswald"/>
                        </a:rPr>
                        <a:t>Категория получателей (в соответствии с НПА Свердловской области)</a:t>
                      </a:r>
                      <a:endParaRPr sz="1200" b="1" dirty="0">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c>
                  <a:txBody>
                    <a:bodyPr/>
                    <a:lstStyle/>
                    <a:p>
                      <a:pPr marL="0" lvl="0" indent="0" algn="l" rtl="0">
                        <a:spcBef>
                          <a:spcPts val="0"/>
                        </a:spcBef>
                        <a:spcAft>
                          <a:spcPts val="0"/>
                        </a:spcAft>
                        <a:buNone/>
                      </a:pPr>
                      <a:r>
                        <a:rPr lang="ru" sz="1200" b="1" dirty="0">
                          <a:latin typeface="Times New Roman" pitchFamily="18" charset="0"/>
                          <a:ea typeface="Oswald"/>
                          <a:cs typeface="Times New Roman" pitchFamily="18" charset="0"/>
                          <a:sym typeface="Oswald"/>
                        </a:rPr>
                        <a:t>Порядок получения</a:t>
                      </a:r>
                      <a:endParaRPr sz="1200" b="1">
                        <a:latin typeface="Times New Roman" pitchFamily="18" charset="0"/>
                        <a:ea typeface="Oswald"/>
                        <a:cs typeface="Times New Roman" pitchFamily="18" charset="0"/>
                        <a:sym typeface="Oswald"/>
                      </a:endParaRPr>
                    </a:p>
                  </a:txBody>
                  <a:tcPr marL="91425" marR="91425" marT="91425" marB="91425">
                    <a:solidFill>
                      <a:schemeClr val="accent6">
                        <a:lumMod val="75000"/>
                      </a:schemeClr>
                    </a:solidFill>
                  </a:tcPr>
                </a:tc>
              </a:tr>
              <a:tr h="1520122">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Times New Roman" pitchFamily="18" charset="0"/>
                          <a:ea typeface="Oswald"/>
                          <a:cs typeface="Times New Roman" pitchFamily="18" charset="0"/>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Times New Roman" pitchFamily="18" charset="0"/>
                          <a:ea typeface="Oswald"/>
                          <a:cs typeface="Times New Roman" pitchFamily="18" charset="0"/>
                          <a:sym typeface="Oswald"/>
                        </a:rPr>
                        <a:t> служащих умерли оба родителя или единственный родитель</a:t>
                      </a:r>
                      <a:endParaRPr sz="1200" dirty="0">
                        <a:solidFill>
                          <a:schemeClr val="tx1"/>
                        </a:solidFill>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a:txBody>
                    <a:bodyPr/>
                    <a:lstStyle/>
                    <a:p>
                      <a:pPr marL="179999" lvl="0" indent="-161925"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Подача заявления </a:t>
                      </a:r>
                      <a:r>
                        <a:rPr lang="ru" sz="1200" dirty="0" smtClean="0">
                          <a:latin typeface="Times New Roman" pitchFamily="18" charset="0"/>
                          <a:ea typeface="Oswald"/>
                          <a:cs typeface="Times New Roman" pitchFamily="18" charset="0"/>
                          <a:sym typeface="Oswald"/>
                        </a:rPr>
                        <a:t>ГАПОУ СО УГК им. И.И. Ползунова</a:t>
                      </a:r>
                      <a:endParaRPr sz="1200">
                        <a:solidFill>
                          <a:srgbClr val="FF0000"/>
                        </a:solidFill>
                        <a:latin typeface="Times New Roman" pitchFamily="18" charset="0"/>
                        <a:ea typeface="Oswald"/>
                        <a:cs typeface="Times New Roman" pitchFamily="18" charset="0"/>
                        <a:sym typeface="Oswald"/>
                      </a:endParaRPr>
                    </a:p>
                    <a:p>
                      <a:pPr marL="179999" lvl="0" indent="-161925"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Свидетельство о смерти обоих родителей или единственного родителя</a:t>
                      </a:r>
                      <a:endParaRPr sz="120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r>
              <a:tr h="308252">
                <a:tc>
                  <a:txBody>
                    <a:bodyPr/>
                    <a:lstStyle/>
                    <a:p>
                      <a:pPr marL="179999" lvl="0" indent="-1625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Дети-сироты</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rowSpan="3">
                  <a:txBody>
                    <a:bodyPr/>
                    <a:lstStyle/>
                    <a:p>
                      <a:pPr marL="179999" lvl="0" indent="-1661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Подача заявления </a:t>
                      </a:r>
                      <a:r>
                        <a:rPr lang="ru" sz="1200" dirty="0" smtClean="0">
                          <a:latin typeface="Times New Roman" pitchFamily="18" charset="0"/>
                          <a:ea typeface="Oswald"/>
                          <a:cs typeface="Times New Roman" pitchFamily="18" charset="0"/>
                          <a:sym typeface="Oswald"/>
                        </a:rPr>
                        <a:t>ГАПОУ СО УГК им. И.И. Ползунова</a:t>
                      </a:r>
                      <a:endParaRPr sz="1200" dirty="0">
                        <a:latin typeface="Times New Roman" pitchFamily="18" charset="0"/>
                        <a:ea typeface="Oswald"/>
                        <a:cs typeface="Times New Roman" pitchFamily="18" charset="0"/>
                        <a:sym typeface="Oswald"/>
                      </a:endParaRPr>
                    </a:p>
                    <a:p>
                      <a:pPr marL="179999" lvl="0" indent="-1661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r>
              <a:tr h="456020">
                <a:tc>
                  <a:txBody>
                    <a:bodyPr/>
                    <a:lstStyle/>
                    <a:p>
                      <a:pPr marL="179999" lvl="0" indent="-1625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Дети, оставшиеся без попечения родителей</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40000"/>
                        <a:lumOff val="60000"/>
                      </a:schemeClr>
                    </a:solidFill>
                  </a:tcPr>
                </a:tc>
                <a:tc vMerge="1">
                  <a:txBody>
                    <a:bodyPr/>
                    <a:lstStyle/>
                    <a:p>
                      <a:endParaRPr lang="ru-RU"/>
                    </a:p>
                  </a:txBody>
                  <a:tcPr/>
                </a:tc>
              </a:tr>
              <a:tr h="608034">
                <a:tc>
                  <a:txBody>
                    <a:bodyPr/>
                    <a:lstStyle/>
                    <a:p>
                      <a:pPr marL="179999" lvl="0" indent="-162599" algn="l" rtl="0">
                        <a:spcBef>
                          <a:spcPts val="0"/>
                        </a:spcBef>
                        <a:spcAft>
                          <a:spcPts val="0"/>
                        </a:spcAft>
                        <a:buSzPts val="1200"/>
                        <a:buFont typeface="Oswald"/>
                        <a:buChar char="●"/>
                      </a:pPr>
                      <a:r>
                        <a:rPr lang="ru" sz="1200" dirty="0">
                          <a:latin typeface="Times New Roman" pitchFamily="18" charset="0"/>
                          <a:ea typeface="Oswald"/>
                          <a:cs typeface="Times New Roman" pitchFamily="18" charset="0"/>
                          <a:sym typeface="Oswald"/>
                        </a:rPr>
                        <a:t>Лица из числа детей-сирот и детей, оставшихся без попечения родителей</a:t>
                      </a:r>
                      <a:endParaRPr sz="1200" dirty="0">
                        <a:latin typeface="Times New Roman" pitchFamily="18" charset="0"/>
                        <a:ea typeface="Oswald"/>
                        <a:cs typeface="Times New Roman" pitchFamily="18" charset="0"/>
                        <a:sym typeface="Oswald"/>
                      </a:endParaRPr>
                    </a:p>
                  </a:txBody>
                  <a:tcPr marL="91425" marR="91425" marT="91425" marB="91425">
                    <a:solidFill>
                      <a:schemeClr val="accent6">
                        <a:lumMod val="60000"/>
                        <a:lumOff val="40000"/>
                      </a:schemeClr>
                    </a:solidFill>
                  </a:tcPr>
                </a:tc>
                <a:tc vMerge="1">
                  <a:txBody>
                    <a:bodyPr/>
                    <a:lstStyle/>
                    <a:p>
                      <a:endParaRPr lang="ru-RU"/>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584195"/>
          </a:xfrm>
        </p:spPr>
        <p:txBody>
          <a:bodyPr>
            <a:normAutofit/>
          </a:bodyPr>
          <a:lstStyle/>
          <a:p>
            <a:r>
              <a:rPr lang="ru" sz="1600" b="1" dirty="0" smtClean="0">
                <a:solidFill>
                  <a:srgbClr val="000000"/>
                </a:solidFill>
                <a:latin typeface="Times New Roman" pitchFamily="18" charset="0"/>
                <a:ea typeface="Oswald"/>
                <a:cs typeface="Times New Roman" pitchFamily="18" charset="0"/>
                <a:sym typeface="Oswald"/>
              </a:rPr>
              <a:t>ЕДИНОВРЕМЕННОЕ ДЕНЕЖНОЕ ПОСОБИЕ ВЫПУСКНИКАМ</a:t>
            </a: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2857496"/>
            <a:ext cx="7786742" cy="3571900"/>
          </a:xfrm>
        </p:spPr>
        <p:txBody>
          <a:bodyPr>
            <a:normAutofit/>
          </a:bodyPr>
          <a:lstStyle/>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Нормативные основания</a:t>
            </a:r>
          </a:p>
          <a:p>
            <a:pPr lvl="0"/>
            <a:endParaRPr lang="ru-RU" sz="1400" b="1" dirty="0" smtClean="0">
              <a:solidFill>
                <a:schemeClr val="tx1"/>
              </a:solidFill>
              <a:latin typeface="Times New Roman" pitchFamily="18" charset="0"/>
              <a:ea typeface="Oswald"/>
              <a:cs typeface="Times New Roman" pitchFamily="18" charset="0"/>
              <a:sym typeface="Oswald"/>
            </a:endParaRPr>
          </a:p>
          <a:p>
            <a:pPr marL="460800" lvl="0" indent="-319300" algn="just">
              <a:buClr>
                <a:schemeClr val="dk2"/>
              </a:buClr>
              <a:buSzPts val="1400"/>
              <a:buFont typeface="Oswald"/>
              <a:buChar char="●"/>
            </a:pPr>
            <a:r>
              <a:rPr lang="ru-RU" sz="1400" dirty="0" smtClean="0">
                <a:solidFill>
                  <a:schemeClr val="tx1"/>
                </a:solidFill>
                <a:latin typeface="Times New Roman" pitchFamily="18" charset="0"/>
                <a:ea typeface="Oswald"/>
                <a:cs typeface="Times New Roman" pitchFamily="18" charset="0"/>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57200" lvl="0" algn="just">
              <a:spcBef>
                <a:spcPts val="0"/>
              </a:spcBef>
            </a:pPr>
            <a:endParaRPr lang="ru-RU" sz="14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Форма предоставления - денежная</a:t>
            </a:r>
          </a:p>
          <a:p>
            <a:pPr lvl="0">
              <a:spcBef>
                <a:spcPts val="0"/>
              </a:spcBef>
            </a:pPr>
            <a:endParaRPr lang="ru-RU" sz="1400" b="1" dirty="0" smtClean="0">
              <a:solidFill>
                <a:schemeClr val="tx1"/>
              </a:solidFill>
              <a:latin typeface="Times New Roman" pitchFamily="18" charset="0"/>
              <a:ea typeface="Oswald"/>
              <a:cs typeface="Times New Roman" pitchFamily="18" charset="0"/>
              <a:sym typeface="Oswald"/>
            </a:endParaRPr>
          </a:p>
          <a:p>
            <a:pPr marL="460800" lvl="0" indent="-312950" algn="just">
              <a:spcBef>
                <a:spcPts val="0"/>
              </a:spcBef>
              <a:buClr>
                <a:schemeClr val="dk2"/>
              </a:buClr>
              <a:buSzPts val="1300"/>
              <a:buFont typeface="Oswald"/>
              <a:buChar char="●"/>
            </a:pPr>
            <a:r>
              <a:rPr lang="ru-RU" sz="1400" dirty="0" smtClean="0">
                <a:solidFill>
                  <a:schemeClr val="tx1"/>
                </a:solidFill>
                <a:latin typeface="Times New Roman" pitchFamily="18" charset="0"/>
                <a:ea typeface="Oswald"/>
                <a:cs typeface="Times New Roman" pitchFamily="18" charset="0"/>
                <a:sym typeface="Oswald"/>
              </a:rPr>
              <a:t>Размер выплаты: 1 283,6 руб. (по состоянию на 01.01.2023).</a:t>
            </a:r>
          </a:p>
          <a:p>
            <a:pPr marL="457200" lvl="0" algn="just">
              <a:spcBef>
                <a:spcPts val="0"/>
              </a:spcBef>
            </a:pPr>
            <a:endParaRPr lang="ru-RU" sz="1400" dirty="0" smtClean="0">
              <a:solidFill>
                <a:schemeClr val="tx1"/>
              </a:solidFill>
              <a:latin typeface="Times New Roman" pitchFamily="18" charset="0"/>
              <a:ea typeface="Oswald"/>
              <a:cs typeface="Times New Roman" pitchFamily="18" charset="0"/>
              <a:sym typeface="Oswald"/>
            </a:endParaRPr>
          </a:p>
          <a:p>
            <a:pPr lvl="0">
              <a:spcBef>
                <a:spcPts val="0"/>
              </a:spcBef>
            </a:pPr>
            <a:r>
              <a:rPr lang="ru-RU" sz="1400" b="1" dirty="0" smtClean="0">
                <a:solidFill>
                  <a:schemeClr val="tx1"/>
                </a:solidFill>
                <a:latin typeface="Times New Roman" pitchFamily="18" charset="0"/>
                <a:ea typeface="Oswald"/>
                <a:cs typeface="Times New Roman" pitchFamily="18" charset="0"/>
                <a:sym typeface="Oswald"/>
              </a:rPr>
              <a:t>Периодичность выплаты</a:t>
            </a:r>
          </a:p>
          <a:p>
            <a:pPr marL="460800" lvl="0" indent="-312950" algn="l">
              <a:spcBef>
                <a:spcPts val="0"/>
              </a:spcBef>
              <a:buClr>
                <a:schemeClr val="dk2"/>
              </a:buClr>
              <a:buSzPts val="1300"/>
              <a:buFont typeface="Oswald"/>
              <a:buChar char="●"/>
            </a:pPr>
            <a:r>
              <a:rPr lang="ru-RU" sz="1400" dirty="0" smtClean="0">
                <a:solidFill>
                  <a:schemeClr val="tx1"/>
                </a:solidFill>
                <a:latin typeface="Times New Roman" pitchFamily="18" charset="0"/>
                <a:ea typeface="Oswald"/>
                <a:cs typeface="Times New Roman" pitchFamily="18" charset="0"/>
                <a:sym typeface="Oswald"/>
              </a:rPr>
              <a:t>Единовременно</a:t>
            </a:r>
          </a:p>
          <a:p>
            <a:endParaRPr lang="ru-RU"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3864</Words>
  <Application>Microsoft Office PowerPoint</Application>
  <PresentationFormat>Экран (4:3)</PresentationFormat>
  <Paragraphs>291</Paragraphs>
  <Slides>23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ВЫПЛАТА МАТЕРИАЛЬНОЙ ПОМОЩИ СТУДЕНТАМ И СЛУШАТЕЛЯМ, ОСВАИВАЮЩИМ ПРОГРАММЫ ПРОФЕССИОНАЛЬНОГО ОБУЧЕНИЯ</vt:lpstr>
      <vt:lpstr>ВЫПЛАТА ПОСОБИЯ НА ПРИОБРЕТЕНИЕ УЧЕБНОЙ ЛИТЕРАТУРЫ И ПИСЬМЕННЫХ ПРИНАДЛЕЖНОСТЕЙ</vt:lpstr>
      <vt:lpstr>ВЫПЛАТА ПОСОБИЯ НА ПРИОБРЕТЕНИЕ УЧЕБНОЙ ЛИТЕРАТУРЫ И ПИСЬМЕННЫХ ПРИНАДЛЕЖНОСТЕЙ </vt:lpstr>
      <vt:lpstr>ДЕНЕЖНАЯ КОМПЕНСАЦИЯ НА ПРИОБРЕТЕНИЕ КОМПЛЕКТА ОДЕЖДЫ, ОБУВИ, МЯГКОГО ИНВЕНТАРЯ ДЛЯ ВЫПУСКНИКОВ</vt:lpstr>
      <vt:lpstr>ДЕНЕЖНАЯ КОМПЕНСАЦИЯ НА ПРИОБРЕТЕНИЕ КОМПЛЕКТА ОДЕЖДЫ, ОБУВИ, МЯГКОГО ИНВЕНТАРЯ ДЛЯ ВЫПУСКНИКОВ</vt:lpstr>
      <vt:lpstr>ЕДИНОВРЕМЕННОЕ ДЕНЕЖНОЕ ПОСОБИЕ ВЫПУСКНИКАМ</vt:lpstr>
      <vt:lpstr>ЕДИНОВРЕМЕННОЕ ДЕНЕЖНОЕ ПОСОБИЕ ВЫПУСКНИКАМ</vt:lpstr>
      <vt:lpstr>ВЫПЛАТА ГОСУДАРСТВЕННОЙ СОЦИАЛЬНОЙ СТИПЕНДИИ</vt:lpstr>
      <vt:lpstr>Слайд 12</vt:lpstr>
      <vt:lpstr>КОМПЕНСАЦИЯ СТОИМОСТИ ПРОЕЗДА НА ОБЩЕСТВЕННОМ ТРАНСПОРТЕ (ГОРОДСКОМ) (КРОМЕ ТАКСИ) И В АВТОБУСАХ ПРИГОРОДНЫХ И ВНУТРИРАЙОННЫХ МАРШРУТОВ</vt:lpstr>
      <vt:lpstr>КОМПЕНСАЦИЯ СТОИМОСТИ ПРОЕЗДА НА ОБЩЕСТВЕННОМ ТРАНСПОРТЕ (ГОРОДСКОМ) (КРОМЕ ТАКСИ) И В АВТОБУСАХ ПРИГОРОДНЫХ И ВНУТРИРАЙОННЫХ МАРШРУТОВ)</vt:lpstr>
      <vt:lpstr>ОБЕСПЕЧЕНИЕ БЕСПЛАТНЫМ ПРОЕЗДОМ ОДИН РАЗ В ГОД К МЕСТУ ЖИТЕЛЬСТВА И ОБРАТНО К МЕСТУ УЧЕБЫ</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Слайд 17</vt:lpstr>
      <vt:lpstr>Слайд 18</vt:lpstr>
      <vt:lpstr>Слайд 19</vt:lpstr>
      <vt:lpstr>ДЕНЕЖНАЯ КОМПЕНСАЦИЯ НА ПРИОБРЕТЕНИЕ КОМПЛЕКТА ОДЕЖДЫ, ОБУВИ, МЯГКОГО ИНВЕНТАРЯ</vt:lpstr>
      <vt:lpstr>Слайд 21</vt:lpstr>
      <vt:lpstr>ОБЕСПЕЧЕНИЕ ОТДЫХА И ОЗДОРОВЛЕНИЯ ДЕТЕЙ ЗА СЧЕТ БЮДЖЕТА</vt:lpstr>
      <vt:lpstr>ОБЕСПЕЧЕНИЕ ОТДЫХА И ОЗДОРОВЛЕНИЯ ДЕТЕЙ ЗА СЧЕТ БЮДЖЕТА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ratnikova_m</dc:creator>
  <cp:lastModifiedBy>osokin_a</cp:lastModifiedBy>
  <cp:revision>72</cp:revision>
  <dcterms:created xsi:type="dcterms:W3CDTF">2018-10-16T09:21:47Z</dcterms:created>
  <dcterms:modified xsi:type="dcterms:W3CDTF">2023-10-11T08:52:55Z</dcterms:modified>
</cp:coreProperties>
</file>