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316" r:id="rId4"/>
    <p:sldId id="317" r:id="rId5"/>
    <p:sldId id="273" r:id="rId6"/>
    <p:sldId id="276" r:id="rId7"/>
    <p:sldId id="322" r:id="rId8"/>
    <p:sldId id="314" r:id="rId9"/>
    <p:sldId id="323" r:id="rId10"/>
    <p:sldId id="318" r:id="rId11"/>
    <p:sldId id="319" r:id="rId12"/>
    <p:sldId id="271" r:id="rId13"/>
    <p:sldId id="302" r:id="rId14"/>
    <p:sldId id="268" r:id="rId15"/>
    <p:sldId id="300" r:id="rId16"/>
    <p:sldId id="301" r:id="rId17"/>
    <p:sldId id="270" r:id="rId18"/>
    <p:sldId id="299" r:id="rId19"/>
    <p:sldId id="324" r:id="rId20"/>
    <p:sldId id="258" r:id="rId21"/>
    <p:sldId id="281" r:id="rId22"/>
    <p:sldId id="286" r:id="rId23"/>
    <p:sldId id="287" r:id="rId24"/>
    <p:sldId id="288" r:id="rId25"/>
    <p:sldId id="289" r:id="rId26"/>
    <p:sldId id="308" r:id="rId27"/>
    <p:sldId id="305" r:id="rId28"/>
    <p:sldId id="294" r:id="rId29"/>
    <p:sldId id="295" r:id="rId30"/>
    <p:sldId id="297" r:id="rId31"/>
    <p:sldId id="326" r:id="rId32"/>
    <p:sldId id="327" r:id="rId33"/>
    <p:sldId id="313" r:id="rId34"/>
    <p:sldId id="296" r:id="rId35"/>
    <p:sldId id="298" r:id="rId36"/>
    <p:sldId id="328" r:id="rId37"/>
    <p:sldId id="329" r:id="rId38"/>
    <p:sldId id="330" r:id="rId39"/>
    <p:sldId id="332" r:id="rId40"/>
    <p:sldId id="331" r:id="rId41"/>
    <p:sldId id="31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73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2%D0%BE%D0%B5%D0%BD%D0%BD%D0%BE%D1%81%D0%BB%D1%83%D0%B6%D0%B0%D1%89%D0%B8%D0%B9" TargetMode="External"/><Relationship Id="rId13" Type="http://schemas.openxmlformats.org/officeDocument/2006/relationships/image" Target="../media/image23.jpeg"/><Relationship Id="rId3" Type="http://schemas.openxmlformats.org/officeDocument/2006/relationships/hyperlink" Target="https://ru.wikipedia.org/wiki/%D0%90%D0%B2%D1%82%D0%BE%D1%80" TargetMode="External"/><Relationship Id="rId7" Type="http://schemas.openxmlformats.org/officeDocument/2006/relationships/hyperlink" Target="https://ru.wikipedia.org/wiki/%D0%9F%D0%B8%D1%81%D0%B0%D1%82%D0%B5%D0%BB%D1%8C" TargetMode="External"/><Relationship Id="rId12" Type="http://schemas.openxmlformats.org/officeDocument/2006/relationships/image" Target="../media/image22.jpeg"/><Relationship Id="rId2" Type="http://schemas.openxmlformats.org/officeDocument/2006/relationships/hyperlink" Target="https://ru.wikipedia.org/wiki/%D0%A2%D0%B5%D1%80%D1%80%D0%B8%D1%82%D0%BE%D1%80%D0%B8%D0%B0%D0%BB%D1%8C%D0%BD%D0%BE%D0%B5_%D0%B8%D1%81%D1%81%D0%BB%D0%B5%D0%B4%D0%BE%D0%B2%D0%B0%D0%BD%D0%B8%D0%B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6%D1%83%D1%80%D0%BD%D0%B0%D0%BB%D0%B8%D1%81%D1%82" TargetMode="External"/><Relationship Id="rId11" Type="http://schemas.openxmlformats.org/officeDocument/2006/relationships/image" Target="../media/image21.jpeg"/><Relationship Id="rId5" Type="http://schemas.openxmlformats.org/officeDocument/2006/relationships/hyperlink" Target="https://ru.wikipedia.org/wiki/%D0%9E%D0%BA%D0%B5%D0%B0%D0%BD%D1%81%D0%BA%D0%B0%D1%8F_%D0%B3%D1%80%D0%B5%D0%B1%D0%BB%D1%8F" TargetMode="External"/><Relationship Id="rId10" Type="http://schemas.openxmlformats.org/officeDocument/2006/relationships/image" Target="../media/image20.jpeg"/><Relationship Id="rId4" Type="http://schemas.openxmlformats.org/officeDocument/2006/relationships/hyperlink" Target="https://ru.wikipedia.org/wiki/%D0%A5%D1%83%D0%B4%D0%BE%D0%B6%D0%BD%D0%B8%D0%BA" TargetMode="External"/><Relationship Id="rId9" Type="http://schemas.openxmlformats.org/officeDocument/2006/relationships/hyperlink" Target="https://ru.wikipedia.org/wiki/%D0%9F%D1%83%D1%82%D0%B5%D1%88%D0%B5%D1%81%D1%82%D0%B2%D0%B5%D0%BD%D0%BD%D0%B8%D0%B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E%D1%81%D1%83%D0%B4%D0%B0%D1%80%D1%81%D1%82%D0%B2%D0%B5%D0%BD%D0%BD%D0%B0%D1%8F_%D0%BF%D1%80%D0%B5%D0%BC%D0%B8%D1%8F_%D0%A1%D0%A1%D0%A1%D0%A0" TargetMode="External"/><Relationship Id="rId13" Type="http://schemas.openxmlformats.org/officeDocument/2006/relationships/image" Target="../media/image4.jpeg"/><Relationship Id="rId3" Type="http://schemas.openxmlformats.org/officeDocument/2006/relationships/hyperlink" Target="https://ru.wikipedia.org/wiki/%D0%90%D0%9F%D0%9D_%D0%A1%D0%A1%D0%A1%D0%A0" TargetMode="External"/><Relationship Id="rId7" Type="http://schemas.openxmlformats.org/officeDocument/2006/relationships/hyperlink" Target="https://ru.wikipedia.org/wiki/%D0%A1%D1%82%D0%B0%D0%BB%D0%B8%D0%BD%D1%81%D0%BA%D0%B0%D1%8F_%D0%BF%D1%80%D0%B5%D0%BC%D0%B8%D1%8F" TargetMode="External"/><Relationship Id="rId12" Type="http://schemas.openxmlformats.org/officeDocument/2006/relationships/image" Target="../media/image3.jpeg"/><Relationship Id="rId2" Type="http://schemas.openxmlformats.org/officeDocument/2006/relationships/hyperlink" Target="https://ru.wikipedia.org/wiki/%D0%90%D0%BA%D0%B0%D0%B4%D0%B5%D0%BC%D0%B8%D0%BA" TargetMode="Externa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B%D0%B5%D0%BD%D0%B8%D0%BD%D1%81%D0%BA%D0%B0%D1%8F_%D0%BF%D1%80%D0%B5%D0%BC%D0%B8%D1%8F" TargetMode="External"/><Relationship Id="rId11" Type="http://schemas.openxmlformats.org/officeDocument/2006/relationships/hyperlink" Target="https://ru.wikipedia.org/wiki/%D0%9E%D1%80%D0%B4%D0%B5%D0%BD_%D0%9B%D0%B5%D0%BD%D0%B8%D0%BD%D0%B0" TargetMode="External"/><Relationship Id="rId5" Type="http://schemas.openxmlformats.org/officeDocument/2006/relationships/hyperlink" Target="https://ru.wikipedia.org/wiki/%D0%9D%D0%B0%D1%80%D0%BE%D0%B4%D0%BD%D1%8B%D0%B9_%D0%B0%D1%80%D1%82%D0%B8%D1%81%D1%82_%D0%A1%D0%A1%D0%A1%D0%A0" TargetMode="External"/><Relationship Id="rId15" Type="http://schemas.openxmlformats.org/officeDocument/2006/relationships/image" Target="../media/image6.jpeg"/><Relationship Id="rId10" Type="http://schemas.openxmlformats.org/officeDocument/2006/relationships/hyperlink" Target="https://ru.wikipedia.org/wiki/%D0%9A%D0%B0%D0%B2%D0%B0%D0%BB%D0%B5%D1%80_(%D1%82%D0%B8%D1%82%D1%83%D0%BB)" TargetMode="External"/><Relationship Id="rId4" Type="http://schemas.openxmlformats.org/officeDocument/2006/relationships/hyperlink" Target="https://ru.wikipedia.org/wiki/%D0%93%D0%B5%D1%80%D0%BE%D0%B9_%D0%A1%D0%BE%D1%86%D0%B8%D0%B0%D0%BB%D0%B8%D1%81%D1%82%D0%B8%D1%87%D0%B5%D1%81%D0%BA%D0%BE%D0%B3%D0%BE_%D0%A2%D1%80%D1%83%D0%B4%D0%B0" TargetMode="External"/><Relationship Id="rId9" Type="http://schemas.openxmlformats.org/officeDocument/2006/relationships/hyperlink" Target="https://ru.wikipedia.org/wiki/%D0%9F%D1%80%D0%B5%D0%BC%D0%B8%D1%8F_%D0%9B%D0%B5%D0%BD%D0%B8%D0%BD%D1%81%D0%BA%D0%BE%D0%B3%D0%BE_%D0%BA%D0%BE%D0%BC%D1%81%D0%BE%D0%BC%D0%BE%D0%BB%D0%B0" TargetMode="External"/><Relationship Id="rId1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714356"/>
            <a:ext cx="6972102" cy="1785950"/>
          </a:xfrm>
        </p:spPr>
        <p:txBody>
          <a:bodyPr/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Гости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Уральского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государственного колледжа имени И.И. Ползунова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32018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А.П.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Марчевский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,  народный артист РСФСР, директор  Екатеринбургского  цирка ,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3071834" cy="2044166"/>
          </a:xfrm>
          <a:prstGeom prst="rect">
            <a:avLst/>
          </a:prstGeom>
          <a:noFill/>
        </p:spPr>
      </p:pic>
      <p:pic>
        <p:nvPicPr>
          <p:cNvPr id="5" name="Содержимое 4" descr="C:\Users\work\Desktop\марчевски.jpg"/>
          <p:cNvPicPr>
            <a:picLocks noGrp="1"/>
          </p:cNvPicPr>
          <p:nvPr>
            <p:ph idx="1"/>
          </p:nvPr>
        </p:nvPicPr>
        <p:blipFill>
          <a:blip r:embed="rId3" cstate="print"/>
          <a:srcRect l="22769" t="52423" r="26563"/>
          <a:stretch>
            <a:fillRect/>
          </a:stretch>
        </p:blipFill>
        <p:spPr bwMode="auto">
          <a:xfrm>
            <a:off x="571472" y="3500438"/>
            <a:ext cx="3929090" cy="291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марчи марть.jpg"/>
          <p:cNvPicPr/>
          <p:nvPr/>
        </p:nvPicPr>
        <p:blipFill>
          <a:blip r:embed="rId4"/>
          <a:srcRect l="23570" t="52643" r="29449"/>
          <a:stretch>
            <a:fillRect/>
          </a:stretch>
        </p:blipFill>
        <p:spPr bwMode="auto">
          <a:xfrm>
            <a:off x="4572000" y="2000240"/>
            <a:ext cx="421958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2" tooltip="Территориальное исследование"/>
              </a:rPr>
              <a:t> Федор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  <a:hlinkClick r:id="rId2" tooltip="Территориальное исследование"/>
              </a:rPr>
              <a:t>Конюхов-путешественник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2" tooltip="Территориальное исследование"/>
              </a:rPr>
              <a:t>, исследователь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3" tooltip="Автор"/>
              </a:rPr>
              <a:t>автор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4" tooltip="Художник"/>
              </a:rPr>
              <a:t>художник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5" tooltip="Океанская гребля"/>
              </a:rPr>
              <a:t>океанский гребец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6" tooltip="Журналист"/>
              </a:rPr>
              <a:t>журналист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7" tooltip="Писатель"/>
              </a:rPr>
              <a:t>писатель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8" tooltip="Военнослужащий"/>
              </a:rPr>
              <a:t>военнослужащий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smtClean="0">
                <a:latin typeface="Times New Roman" pitchFamily="18" charset="0"/>
                <a:cs typeface="Times New Roman" pitchFamily="18" charset="0"/>
                <a:hlinkClick r:id="rId9" tooltip="Путешественник"/>
              </a:rPr>
              <a:t>путешественник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11.11.2001г.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image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500174"/>
            <a:ext cx="3747038" cy="2571768"/>
          </a:xfrm>
          <a:prstGeom prst="rect">
            <a:avLst/>
          </a:prstGeom>
          <a:noFill/>
        </p:spPr>
      </p:pic>
      <p:pic>
        <p:nvPicPr>
          <p:cNvPr id="3" name="Picture 2" descr="C:\Users\work\Desktop\конюхов.jpe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68" y="3953622"/>
            <a:ext cx="4165553" cy="2785713"/>
          </a:xfrm>
          <a:prstGeom prst="rect">
            <a:avLst/>
          </a:prstGeom>
          <a:noFill/>
        </p:spPr>
      </p:pic>
      <p:pic>
        <p:nvPicPr>
          <p:cNvPr id="4" name="Picture 2" descr="C:\Users\work\Desktop\image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00496" y="1500174"/>
            <a:ext cx="3430907" cy="2450648"/>
          </a:xfrm>
          <a:prstGeom prst="rect">
            <a:avLst/>
          </a:prstGeom>
          <a:noFill/>
        </p:spPr>
      </p:pic>
      <p:pic>
        <p:nvPicPr>
          <p:cNvPr id="1027" name="Picture 3" descr="C:\Users\work\Desktop\download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197" y="4357694"/>
            <a:ext cx="3412539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Начальник ГУВД  МВД по Тюменской области</a:t>
            </a:r>
            <a:b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генерал-лейтенант  </a:t>
            </a:r>
            <a:r>
              <a:rPr lang="ru-RU" sz="18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Недоростов</a:t>
            </a:r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П.М., (</a:t>
            </a:r>
            <a:r>
              <a:rPr lang="ru-RU" sz="18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1978г.)  </a:t>
            </a:r>
            <a:b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март   2006г. </a:t>
            </a:r>
            <a:endParaRPr lang="ru-RU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недорост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731" b="7824"/>
          <a:stretch>
            <a:fillRect/>
          </a:stretch>
        </p:blipFill>
        <p:spPr bwMode="auto">
          <a:xfrm>
            <a:off x="0" y="1142984"/>
            <a:ext cx="5286412" cy="3762247"/>
          </a:xfrm>
          <a:prstGeom prst="rect">
            <a:avLst/>
          </a:prstGeom>
          <a:noFill/>
        </p:spPr>
      </p:pic>
      <p:pic>
        <p:nvPicPr>
          <p:cNvPr id="5" name="Рисунок 4" descr="C:\Users\work\Desktop\download.jpg"/>
          <p:cNvPicPr/>
          <p:nvPr/>
        </p:nvPicPr>
        <p:blipFill>
          <a:blip r:embed="rId3"/>
          <a:srcRect l="5814" t="2727" r="5814" b="4545"/>
          <a:stretch>
            <a:fillRect/>
          </a:stretch>
        </p:blipFill>
        <p:spPr bwMode="auto">
          <a:xfrm>
            <a:off x="5429256" y="1571612"/>
            <a:ext cx="342902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Кун </a:t>
            </a:r>
            <a:r>
              <a:rPr 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Лин</a:t>
            </a: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Цзин</a:t>
            </a: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1956г., </a:t>
            </a:r>
            <a:b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июль 2007г.</a:t>
            </a:r>
            <a:endParaRPr lang="ru-RU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Все о музее\иностр студ угк\фото китайце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06" r="1400" b="30723"/>
          <a:stretch>
            <a:fillRect/>
          </a:stretch>
        </p:blipFill>
        <p:spPr bwMode="auto">
          <a:xfrm>
            <a:off x="4000496" y="3286124"/>
            <a:ext cx="4857752" cy="3215695"/>
          </a:xfrm>
          <a:prstGeom prst="rect">
            <a:avLst/>
          </a:prstGeom>
          <a:noFill/>
        </p:spPr>
      </p:pic>
      <p:pic>
        <p:nvPicPr>
          <p:cNvPr id="5" name="Рисунок 4" descr="C:\Users\work\Desktop\кун ли цин.jpg"/>
          <p:cNvPicPr/>
          <p:nvPr/>
        </p:nvPicPr>
        <p:blipFill>
          <a:blip r:embed="rId3"/>
          <a:srcRect l="16948" t="3519" r="14700" b="62364"/>
          <a:stretch>
            <a:fillRect/>
          </a:stretch>
        </p:blipFill>
        <p:spPr bwMode="auto">
          <a:xfrm>
            <a:off x="4214810" y="428604"/>
            <a:ext cx="4071966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work\Documents\кун лин цзин 2.jpg"/>
          <p:cNvPicPr>
            <a:picLocks noChangeAspect="1" noChangeArrowheads="1"/>
          </p:cNvPicPr>
          <p:nvPr/>
        </p:nvPicPr>
        <p:blipFill>
          <a:blip r:embed="rId4"/>
          <a:srcRect l="18623" r="11179" b="66666"/>
          <a:stretch>
            <a:fillRect/>
          </a:stretch>
        </p:blipFill>
        <p:spPr bwMode="auto">
          <a:xfrm>
            <a:off x="428596" y="1142984"/>
            <a:ext cx="3500462" cy="2286016"/>
          </a:xfrm>
          <a:prstGeom prst="rect">
            <a:avLst/>
          </a:prstGeom>
          <a:noFill/>
        </p:spPr>
      </p:pic>
      <p:pic>
        <p:nvPicPr>
          <p:cNvPr id="8" name="Рисунок 7" descr="C:\Users\work\Desktop\Все о музее\иностр студ угк\иностр студ -5.jpg"/>
          <p:cNvPicPr/>
          <p:nvPr/>
        </p:nvPicPr>
        <p:blipFill>
          <a:blip r:embed="rId5"/>
          <a:srcRect l="27454" t="13975" r="15929" b="57919"/>
          <a:stretch>
            <a:fillRect/>
          </a:stretch>
        </p:blipFill>
        <p:spPr bwMode="auto">
          <a:xfrm>
            <a:off x="500034" y="3714752"/>
            <a:ext cx="34369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Губернатор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Свердловской области   Э.Э. Россель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музее колледжа. Апрель 2008г.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россе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68" y="4143381"/>
            <a:ext cx="3733401" cy="2714620"/>
          </a:xfrm>
          <a:prstGeom prst="rect">
            <a:avLst/>
          </a:prstGeom>
          <a:noFill/>
        </p:spPr>
      </p:pic>
      <p:pic>
        <p:nvPicPr>
          <p:cNvPr id="4" name="Рисунок 3" descr="C:\Users\work\Documents\россель.jpg"/>
          <p:cNvPicPr/>
          <p:nvPr/>
        </p:nvPicPr>
        <p:blipFill>
          <a:blip r:embed="rId3"/>
          <a:srcRect l="30625" t="21245" b="17200"/>
          <a:stretch>
            <a:fillRect/>
          </a:stretch>
        </p:blipFill>
        <p:spPr bwMode="auto">
          <a:xfrm rot="5400000">
            <a:off x="639805" y="931775"/>
            <a:ext cx="2756533" cy="346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work\Desktop\россель.jpg"/>
          <p:cNvPicPr>
            <a:picLocks noChangeAspect="1" noChangeArrowheads="1"/>
          </p:cNvPicPr>
          <p:nvPr/>
        </p:nvPicPr>
        <p:blipFill>
          <a:blip r:embed="rId4" cstate="print"/>
          <a:srcRect t="6434" r="1084" b="2573"/>
          <a:stretch>
            <a:fillRect/>
          </a:stretch>
        </p:blipFill>
        <p:spPr bwMode="auto">
          <a:xfrm>
            <a:off x="3929058" y="2214554"/>
            <a:ext cx="4857784" cy="3249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27 сентября 2012г.   Зам. министра  образования Свердловской области Пахомов А.А. вручает именную стипендию  «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УГМК-Холдинг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»   студентам специальности «МЦМ» 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Ладыгиной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А. и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Щепетову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Е.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vypusk_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99778"/>
            <a:ext cx="5000660" cy="5028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Мишарин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А.С.,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Губернатор Свердловской области 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 2009 по 2012гг.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274px-Alexander_Mishar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3500462" cy="4752452"/>
          </a:xfrm>
          <a:prstGeom prst="rect">
            <a:avLst/>
          </a:prstGeom>
          <a:noFill/>
        </p:spPr>
      </p:pic>
      <p:pic>
        <p:nvPicPr>
          <p:cNvPr id="1027" name="Picture 3" descr="C:\Users\work\Desktop\1B69CD77-C2BC-4B2B-9CDD-E1EF6B4848D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00174"/>
            <a:ext cx="4049489" cy="2286002"/>
          </a:xfrm>
          <a:prstGeom prst="rect">
            <a:avLst/>
          </a:prstGeom>
          <a:noFill/>
        </p:spPr>
      </p:pic>
      <p:pic>
        <p:nvPicPr>
          <p:cNvPr id="1028" name="Picture 4" descr="C:\Users\work\Desktop\Medvedev-Misharin.jpe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758806"/>
            <a:ext cx="4071966" cy="2720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Козицын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А.А., 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генеральный директор «УГМК»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1979г.)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work\Desktop\козицын а.а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598" r="3512" b="7926"/>
          <a:stretch>
            <a:fillRect/>
          </a:stretch>
        </p:blipFill>
        <p:spPr bwMode="auto">
          <a:xfrm>
            <a:off x="142844" y="1752577"/>
            <a:ext cx="4643470" cy="5105423"/>
          </a:xfrm>
          <a:prstGeom prst="rect">
            <a:avLst/>
          </a:prstGeom>
          <a:noFill/>
        </p:spPr>
      </p:pic>
      <p:pic>
        <p:nvPicPr>
          <p:cNvPr id="4" name="Picture 2" descr="C:\Users\work\Desktop\козиц музей.jpg"/>
          <p:cNvPicPr>
            <a:picLocks noChangeAspect="1" noChangeArrowheads="1"/>
          </p:cNvPicPr>
          <p:nvPr/>
        </p:nvPicPr>
        <p:blipFill>
          <a:blip r:embed="rId3" cstate="print"/>
          <a:srcRect l="31154" r="33952" b="32984"/>
          <a:stretch>
            <a:fillRect/>
          </a:stretch>
        </p:blipFill>
        <p:spPr bwMode="auto">
          <a:xfrm>
            <a:off x="5143504" y="1785483"/>
            <a:ext cx="3643338" cy="5072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39000" cy="1500198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22 сентября 2009г. в колледже была делегация  работников образования из Голландии, во главе с директором ИПК </a:t>
            </a:r>
            <a:r>
              <a:rPr 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Гертом</a:t>
            </a: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Веффером</a:t>
            </a: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Цель:  знакомство  с системой подготовки  специалистов среднего звена на примере нашего колледжа</a:t>
            </a:r>
            <a:endParaRPr lang="ru-RU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голланд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231" y="2214554"/>
            <a:ext cx="7893106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2390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нас в гостях   Герои  РФ.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Городской урок  Мужества  -  05.02.2020г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57250"/>
          <a:ext cx="7239000" cy="6000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600075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Воронин С.Н.,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Депутат Екатеринбургской</a:t>
                      </a:r>
                      <a:r>
                        <a:rPr lang="ru-RU" sz="20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городской Думы.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Радобольский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И.О.-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директор ГАУ Свердловской области «Региональный центр патриотического воспитания». 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F:\в.конфер. 24.08.20\город урок  05.02.20\IMG_9684.jpg"/>
          <p:cNvPicPr>
            <a:picLocks noChangeAspect="1" noChangeArrowheads="1"/>
          </p:cNvPicPr>
          <p:nvPr/>
        </p:nvPicPr>
        <p:blipFill>
          <a:blip r:embed="rId2" cstate="print"/>
          <a:srcRect l="15622" r="49396" b="15514"/>
          <a:stretch>
            <a:fillRect/>
          </a:stretch>
        </p:blipFill>
        <p:spPr bwMode="auto">
          <a:xfrm>
            <a:off x="714348" y="2000240"/>
            <a:ext cx="2928958" cy="4714908"/>
          </a:xfrm>
          <a:prstGeom prst="rect">
            <a:avLst/>
          </a:prstGeom>
          <a:noFill/>
        </p:spPr>
      </p:pic>
      <p:pic>
        <p:nvPicPr>
          <p:cNvPr id="6" name="Picture 2" descr="F:\в.конфер. 24.08.20\IMG_4425.JPG"/>
          <p:cNvPicPr>
            <a:picLocks noChangeAspect="1" noChangeArrowheads="1"/>
          </p:cNvPicPr>
          <p:nvPr/>
        </p:nvPicPr>
        <p:blipFill>
          <a:blip r:embed="rId3" cstate="print"/>
          <a:srcRect l="9434" r="9434" b="23496"/>
          <a:stretch>
            <a:fillRect/>
          </a:stretch>
        </p:blipFill>
        <p:spPr bwMode="auto">
          <a:xfrm>
            <a:off x="4500562" y="2143116"/>
            <a:ext cx="3071834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Представители вьетнамской  республики в кабинете  директора техникума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Сивкова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В.М.  22.01.1957г.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work\Desktop\1957г. вьетнамцы.jpg"/>
          <p:cNvPicPr>
            <a:picLocks noChangeAspect="1" noChangeArrowheads="1"/>
          </p:cNvPicPr>
          <p:nvPr/>
        </p:nvPicPr>
        <p:blipFill>
          <a:blip r:embed="rId2"/>
          <a:srcRect l="14035" t="28493" r="9772" b="2573"/>
          <a:stretch>
            <a:fillRect/>
          </a:stretch>
        </p:blipFill>
        <p:spPr bwMode="auto">
          <a:xfrm>
            <a:off x="214282" y="1500174"/>
            <a:ext cx="8143932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37258"/>
          </a:xfrm>
        </p:spPr>
        <p:txBody>
          <a:bodyPr>
            <a:normAutofit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Рабочий стол\Диск Д\все осокин\документы\полеж- област. мероприятия\все кравченко и судаков\город урок  05.02.20\IMG_9668.jpg"/>
          <p:cNvPicPr/>
          <p:nvPr/>
        </p:nvPicPr>
        <p:blipFill>
          <a:blip r:embed="rId2" cstate="print"/>
          <a:srcRect l="28126" r="30208"/>
          <a:stretch>
            <a:fillRect/>
          </a:stretch>
        </p:blipFill>
        <p:spPr bwMode="auto">
          <a:xfrm>
            <a:off x="214282" y="2214554"/>
            <a:ext cx="2857488" cy="431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work\Desktop\NMdR62TM8B4.jpg"/>
          <p:cNvPicPr>
            <a:picLocks noChangeAspect="1" noChangeArrowheads="1"/>
          </p:cNvPicPr>
          <p:nvPr/>
        </p:nvPicPr>
        <p:blipFill>
          <a:blip r:embed="rId3"/>
          <a:srcRect r="13645"/>
          <a:stretch>
            <a:fillRect/>
          </a:stretch>
        </p:blipFill>
        <p:spPr bwMode="auto">
          <a:xfrm>
            <a:off x="3232554" y="2214554"/>
            <a:ext cx="5554288" cy="42862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285728"/>
            <a:ext cx="76438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Власов Н.С.- (</a:t>
            </a:r>
            <a:r>
              <a:rPr lang="ru-RU" sz="20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1960г.),</a:t>
            </a:r>
            <a:b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Ветеран  Великой отечественной войны   </a:t>
            </a:r>
            <a:b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февраль  2020 г. и 28 февраля 2023г.</a:t>
            </a:r>
          </a:p>
          <a:p>
            <a:pPr algn="ctr"/>
            <a:endParaRPr lang="ru-RU" sz="20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15.09.2023г .  Власову Н.С. исполнилось – 100 лет!!!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Кравченко Ю.В.,</a:t>
            </a:r>
            <a:b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Председатель Свердловской общественной организации  ветеранов « Союз ветеранов».</a:t>
            </a:r>
            <a:b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Областной   конкурс  « Бессмертный полк.  7.05.2016 г.</a:t>
            </a:r>
            <a:endParaRPr lang="ru-RU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Рабочий стол\Диск Д\все осокин\документы\полеж- област. мероприятия\все кравченко и судаков\кравченко 1914 г\бессмерт. полк 05.16\_MG_4001а.jpg"/>
          <p:cNvPicPr>
            <a:picLocks noGrp="1"/>
          </p:cNvPicPr>
          <p:nvPr>
            <p:ph idx="1"/>
          </p:nvPr>
        </p:nvPicPr>
        <p:blipFill>
          <a:blip r:embed="rId2" cstate="print"/>
          <a:srcRect l="25263" r="21447"/>
          <a:stretch>
            <a:fillRect/>
          </a:stretch>
        </p:blipFill>
        <p:spPr bwMode="auto">
          <a:xfrm>
            <a:off x="357158" y="1571612"/>
            <a:ext cx="3857652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Рабочий стол\Диск Д\все осокин\документы\полеж- област. мероприятия\все кравченко и судаков\кравченко 1914 г\бессмерт. полк 05.16\_MG_4060м.jpg"/>
          <p:cNvPicPr>
            <a:picLocks noChangeAspect="1" noChangeArrowheads="1"/>
          </p:cNvPicPr>
          <p:nvPr/>
        </p:nvPicPr>
        <p:blipFill>
          <a:blip r:embed="rId3" cstate="print"/>
          <a:srcRect l="13816" r="20066"/>
          <a:stretch>
            <a:fillRect/>
          </a:stretch>
        </p:blipFill>
        <p:spPr bwMode="auto">
          <a:xfrm>
            <a:off x="4357654" y="1571612"/>
            <a:ext cx="4786346" cy="482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7239000" cy="1428760"/>
          </a:xfrm>
        </p:spPr>
        <p:txBody>
          <a:bodyPr>
            <a:noAutofit/>
          </a:bodyPr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Судаков Ю.Д., </a:t>
            </a:r>
            <a:b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председатель Свердловской областной общественной организации ветеранов войны, труда. боевых действий, государственной службы, пенсионеров, </a:t>
            </a:r>
            <a:b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общественный советник губернатора Свердловской области, </a:t>
            </a:r>
            <a:b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генерал-майор</a:t>
            </a:r>
            <a:endParaRPr lang="ru-RU" sz="1400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31" r="19417"/>
          <a:stretch>
            <a:fillRect/>
          </a:stretch>
        </p:blipFill>
        <p:spPr>
          <a:xfrm>
            <a:off x="4000496" y="1857364"/>
            <a:ext cx="4071934" cy="452179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 b="1730"/>
          <a:stretch>
            <a:fillRect/>
          </a:stretch>
        </p:blipFill>
        <p:spPr>
          <a:xfrm>
            <a:off x="285720" y="1857364"/>
            <a:ext cx="3071802" cy="43576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Ройзман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Е.В., 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 Екатеринбурга, Председатель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Екатеринбургской городской думы ( 2013-2018гг.) на встрече со студентами колледжа.</a:t>
            </a:r>
            <a:r>
              <a:rPr lang="ru-RU" sz="4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26.03.2014г.</a:t>
            </a:r>
            <a:endParaRPr lang="ru-RU" sz="1600" dirty="0"/>
          </a:p>
        </p:txBody>
      </p:sp>
      <p:pic>
        <p:nvPicPr>
          <p:cNvPr id="4" name="Содержимое 3" descr="C:\Users\work\Desktop\ройзман.jpg"/>
          <p:cNvPicPr>
            <a:picLocks noGrp="1"/>
          </p:cNvPicPr>
          <p:nvPr>
            <p:ph idx="1"/>
          </p:nvPr>
        </p:nvPicPr>
        <p:blipFill>
          <a:blip r:embed="rId2" cstate="print"/>
          <a:srcRect l="16933" t="9578" r="8003" b="6955"/>
          <a:stretch>
            <a:fillRect/>
          </a:stretch>
        </p:blipFill>
        <p:spPr bwMode="auto">
          <a:xfrm>
            <a:off x="142844" y="1643050"/>
            <a:ext cx="4571968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Users\work\Desktop\ройзман музей.jpg"/>
          <p:cNvPicPr>
            <a:picLocks/>
          </p:cNvPicPr>
          <p:nvPr/>
        </p:nvPicPr>
        <p:blipFill>
          <a:blip r:embed="rId3" cstate="print"/>
          <a:srcRect l="16012" t="8174" r="13469" b="7136"/>
          <a:stretch>
            <a:fillRect/>
          </a:stretch>
        </p:blipFill>
        <p:spPr bwMode="auto">
          <a:xfrm>
            <a:off x="4643438" y="2285992"/>
            <a:ext cx="428624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А.Н. </a:t>
            </a:r>
            <a:r>
              <a:rPr lang="ru-RU" sz="20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Сандырев</a:t>
            </a: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руководитель отдела по работе с молодежью Екатеринбургской  епархии. 31.08.2016г. Интеллектуальная игра по истории и культуре России «Познай истину».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сандырев  А.Н.1.jpg"/>
          <p:cNvPicPr>
            <a:picLocks noGrp="1"/>
          </p:cNvPicPr>
          <p:nvPr>
            <p:ph idx="1"/>
          </p:nvPr>
        </p:nvPicPr>
        <p:blipFill>
          <a:blip r:embed="rId2"/>
          <a:srcRect l="6253" r="15820" b="31278"/>
          <a:stretch>
            <a:fillRect/>
          </a:stretch>
        </p:blipFill>
        <p:spPr bwMode="auto">
          <a:xfrm>
            <a:off x="457200" y="1712120"/>
            <a:ext cx="7239000" cy="464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08696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Люция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Иванова, выпуск 1969г. Группа ПЛ-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Лауреат 9  Всемирного фестиваля молодежи и студентов в Софии в 1968г.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(Октябрь 2022г.)</a:t>
            </a:r>
            <a:endParaRPr lang="ru-RU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work\Desktop\IMG_20220921_163206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72390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7239000" cy="150019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Адмирал  А.В.  Колчак посетил Екатеринбург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16-17 февраля 1919 г. в рамке большой поездки на фронт по случаю взятия Перми войсками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генерала Пепеляева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work\Desktop\9a45aec269741c90cb1fbe00e18a08b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09291" y="2000240"/>
            <a:ext cx="4518243" cy="3000396"/>
          </a:xfrm>
          <a:prstGeom prst="rect">
            <a:avLst/>
          </a:prstGeom>
          <a:noFill/>
        </p:spPr>
      </p:pic>
      <p:pic>
        <p:nvPicPr>
          <p:cNvPr id="5" name="Picture 3" descr="C:\Users\work\Desktop\OBED-Kolcha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1583" y="2928934"/>
            <a:ext cx="5482418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7239000" cy="6312884"/>
          </a:xfrm>
        </p:spPr>
        <p:txBody>
          <a:bodyPr>
            <a:normAutofit fontScale="70000" lnSpcReduction="20000"/>
          </a:bodyPr>
          <a:lstStyle/>
          <a:p>
            <a:pPr algn="ctr" fontAlgn="base">
              <a:buNone/>
            </a:pPr>
            <a:r>
              <a:rPr lang="ru-RU" dirty="0" smtClean="0"/>
              <a:t>17.02.1919г.  Колчак совершил обход почетного караула, посетил торжественное богослужение и отправился на очередной банкет, который проходил</a:t>
            </a:r>
          </a:p>
          <a:p>
            <a:pPr algn="ctr" fontAlgn="base">
              <a:buNone/>
            </a:pPr>
            <a:r>
              <a:rPr lang="ru-RU" dirty="0" smtClean="0"/>
              <a:t> </a:t>
            </a:r>
            <a:r>
              <a:rPr lang="ru-RU" sz="3100" b="1" dirty="0" smtClean="0">
                <a:solidFill>
                  <a:srgbClr val="C00000"/>
                </a:solidFill>
              </a:rPr>
              <a:t>в большом зале Уральского горного училища.</a:t>
            </a:r>
          </a:p>
          <a:p>
            <a:pPr algn="ctr" fontAlgn="base">
              <a:buNone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К приезду адмирала его украсили гирляндами и щитами с государственным гербом.</a:t>
            </a:r>
          </a:p>
          <a:p>
            <a:pPr algn="ctr" fontAlgn="base">
              <a:buNone/>
            </a:pPr>
            <a:r>
              <a:rPr lang="ru-RU" dirty="0" smtClean="0"/>
              <a:t>«</a:t>
            </a:r>
            <a:r>
              <a:rPr lang="ru-RU" i="1" dirty="0" smtClean="0"/>
              <a:t>Длинные столы, накрытые белоснежными скатертями, протянулись по всему залу в виде буквы «П</a:t>
            </a:r>
            <a:r>
              <a:rPr lang="ru-RU" dirty="0" smtClean="0"/>
              <a:t>», – писали уральские журналисты в 1919-м году. – </a:t>
            </a:r>
            <a:r>
              <a:rPr lang="ru-RU" i="1" dirty="0" smtClean="0"/>
              <a:t>Между ними в середине на полу зеленая куща из тропических растений. Столы накрыты почти для 200 гостей. В боковой комнате расположен чешский военный оркестр. Около трех часов дня в зал входит Верховный правитель. Он заметно выделяется своим скромным походным костюмом с Анной на шее и белым георгиевским крестом. Обед начинается после краткой молитвы, произнесенной епископом Григорием. Оркестр играет марсельезу, английский, чешский гимны»</a:t>
            </a:r>
            <a:r>
              <a:rPr lang="ru-RU" dirty="0" smtClean="0"/>
              <a:t>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«Позади Колчака стали два телохранителя: казак с большой окладистой бородой, одетый в черкеску и высокую папаху, и башкир в национальном красного цвета костюме, – писал банкир Аничков. – Оба молодца были преподнесены оренбургскими казаками и башкирами в полную собственность Верховного Правителя России».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94316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Бурановские</a:t>
            </a:r>
            <a:r>
              <a:rPr lang="ru-RU" sz="2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бабушки .  январь  2013г.</a:t>
            </a:r>
            <a:endParaRPr lang="ru-RU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бур. баб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30082"/>
            <a:ext cx="4929222" cy="3841926"/>
          </a:xfrm>
          <a:prstGeom prst="rect">
            <a:avLst/>
          </a:prstGeom>
          <a:noFill/>
        </p:spPr>
      </p:pic>
      <p:pic>
        <p:nvPicPr>
          <p:cNvPr id="5" name="Рисунок 4" descr="C:\Users\work\Desktop\буран баб.jpg"/>
          <p:cNvPicPr/>
          <p:nvPr/>
        </p:nvPicPr>
        <p:blipFill>
          <a:blip r:embed="rId3"/>
          <a:srcRect l="36082" t="68559" r="8114" b="8006"/>
          <a:stretch>
            <a:fillRect/>
          </a:stretch>
        </p:blipFill>
        <p:spPr bwMode="auto">
          <a:xfrm>
            <a:off x="3000364" y="3429000"/>
            <a:ext cx="54292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801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октября 2015г.  Колледж посетили  представители государственной власти  Свердловской области и республики   Ингушетии: </a:t>
            </a:r>
            <a:r>
              <a:rPr lang="ru-RU" sz="1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Евкуров</a:t>
            </a: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Юнус-Бек</a:t>
            </a: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Баматгиреевич</a:t>
            </a: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министр общего и профессионального  образования  Свердловской области  </a:t>
            </a:r>
            <a:r>
              <a:rPr lang="ru-RU" sz="1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Биктуганов</a:t>
            </a: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Ю. И. </a:t>
            </a:r>
            <a:endParaRPr lang="ru-RU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евкуров.jpg"/>
          <p:cNvPicPr>
            <a:picLocks noChangeAspect="1" noChangeArrowheads="1"/>
          </p:cNvPicPr>
          <p:nvPr/>
        </p:nvPicPr>
        <p:blipFill>
          <a:blip r:embed="rId2"/>
          <a:srcRect l="21191" r="9938"/>
          <a:stretch>
            <a:fillRect/>
          </a:stretch>
        </p:blipFill>
        <p:spPr bwMode="auto">
          <a:xfrm>
            <a:off x="4786313" y="3429000"/>
            <a:ext cx="4268041" cy="2571768"/>
          </a:xfrm>
          <a:prstGeom prst="rect">
            <a:avLst/>
          </a:prstGeom>
          <a:noFill/>
        </p:spPr>
      </p:pic>
      <p:pic>
        <p:nvPicPr>
          <p:cNvPr id="4" name="Рисунок 3" descr="C:\Users\work\Desktop\евкуров  визит.jpg"/>
          <p:cNvPicPr/>
          <p:nvPr/>
        </p:nvPicPr>
        <p:blipFill>
          <a:blip r:embed="rId3"/>
          <a:srcRect l="44404" t="7122" r="7105" b="69887"/>
          <a:stretch>
            <a:fillRect/>
          </a:stretch>
        </p:blipFill>
        <p:spPr bwMode="auto">
          <a:xfrm rot="10800000">
            <a:off x="0" y="1643050"/>
            <a:ext cx="471487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901014" cy="15716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u="sng" dirty="0" smtClean="0">
                <a:hlinkClick r:id="rId2"/>
              </a:rPr>
              <a:t/>
            </a:r>
            <a:br>
              <a:rPr lang="ru-RU" sz="1800" b="0" u="sng" dirty="0" smtClean="0">
                <a:hlinkClick r:id="rId2"/>
              </a:rPr>
            </a:br>
            <a:r>
              <a:rPr lang="ru-RU" sz="1800" b="0" u="sng" dirty="0" smtClean="0">
                <a:hlinkClick r:id="rId2"/>
              </a:rPr>
              <a:t/>
            </a:r>
            <a:br>
              <a:rPr lang="ru-RU" sz="1800" b="0" u="sng" dirty="0" smtClean="0">
                <a:hlinkClick r:id="rId2"/>
              </a:rPr>
            </a:br>
            <a:r>
              <a:rPr lang="ru-RU" sz="1800" b="0" u="sng" dirty="0" smtClean="0">
                <a:hlinkClick r:id="rId2"/>
              </a:rPr>
              <a:t/>
            </a:r>
            <a:br>
              <a:rPr lang="ru-RU" sz="1800" b="0" u="sng" dirty="0" smtClean="0">
                <a:hlinkClick r:id="rId2"/>
              </a:rPr>
            </a:br>
            <a:r>
              <a:rPr lang="ru-RU" sz="1800" b="0" u="sng" dirty="0" smtClean="0">
                <a:hlinkClick r:id="rId2"/>
              </a:rPr>
              <a:t/>
            </a:r>
            <a:br>
              <a:rPr lang="ru-RU" sz="1800" b="0" u="sng" dirty="0" smtClean="0">
                <a:hlinkClick r:id="rId2"/>
              </a:rPr>
            </a:br>
            <a:r>
              <a:rPr lang="ru-RU" sz="1800" b="0" u="sng" dirty="0" smtClean="0">
                <a:hlinkClick r:id="rId2"/>
              </a:rPr>
              <a:t/>
            </a:r>
            <a:br>
              <a:rPr lang="ru-RU" sz="1800" b="0" u="sng" dirty="0" smtClean="0">
                <a:hlinkClick r:id="rId2"/>
              </a:rPr>
            </a:br>
            <a:r>
              <a:rPr lang="ru-RU" sz="2700" b="0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Сергей </a:t>
            </a:r>
            <a:r>
              <a:rPr lang="ru-RU" sz="2700" b="0" i="1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Апполинариевич</a:t>
            </a:r>
            <a:r>
              <a:rPr lang="ru-RU" sz="2700" b="0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  Герасимов, </a:t>
            </a:r>
            <a:r>
              <a:rPr lang="ru-RU" sz="1800" b="0" i="1" dirty="0" smtClean="0">
                <a:hlinkClick r:id="rId2"/>
              </a:rPr>
              <a:t/>
            </a:r>
            <a:br>
              <a:rPr lang="ru-RU" sz="1800" b="0" i="1" dirty="0" smtClean="0">
                <a:hlinkClick r:id="rId2"/>
              </a:rPr>
            </a:b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Академик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3" tooltip="АПН СССР"/>
              </a:rPr>
              <a:t>АПН СССР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.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4" tooltip="Герой Социалистического Труда"/>
              </a:rPr>
              <a:t>Герой Социалистического Труда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,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5" tooltip="Народный артист СССР"/>
              </a:rPr>
              <a:t>народный артист  СССР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, лауреат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6" tooltip="Ленинская премия"/>
              </a:rPr>
              <a:t>Ленинской премии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, трёх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7" tooltip="Сталинская премия"/>
              </a:rPr>
              <a:t>Сталинских премий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,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8" tooltip="Государственная премия СССР"/>
              </a:rPr>
              <a:t>Государственной премии СССР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 и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9" tooltip="Премия Ленинского комсомола"/>
              </a:rPr>
              <a:t>премии Ленинского комсомола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,</a:t>
            </a:r>
            <a:b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10" tooltip="Кавалер (титул)"/>
              </a:rPr>
              <a:t>кавалер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четырёх 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  <a:hlinkClick r:id="rId11" tooltip="Орден Ленина"/>
              </a:rPr>
              <a:t>орденов Ленина</a:t>
            </a:r>
            <a:r>
              <a:rPr lang="ru-RU" sz="1600" b="0" i="1" dirty="0" smtClean="0">
                <a:latin typeface="Times New Roman" pitchFamily="18" charset="0"/>
                <a:cs typeface="Times New Roman" pitchFamily="18" charset="0"/>
              </a:rPr>
              <a:t> ).</a:t>
            </a: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8358246" cy="4641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5857916"/>
              </a:tblGrid>
              <a:tr h="1143008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Из воспоминаний </a:t>
                      </a:r>
                    </a:p>
                    <a:p>
                      <a:pPr algn="l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Ковалевой Н.Б. и    Р.М.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Микунис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l"/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преподавателей  русского языка, </a:t>
                      </a:r>
                    </a:p>
                    <a:p>
                      <a:pPr algn="l"/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литературы и эстетики</a:t>
                      </a:r>
                    </a:p>
                  </a:txBody>
                  <a:tcPr/>
                </a:tc>
              </a:tr>
              <a:tr h="34982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1975  и  1984 гг.   Свердловск посетил   народный артист  СССР, режиссер  С.А. Герасимов, снявший  такие фильмы  как,</a:t>
                      </a:r>
                    </a:p>
                    <a:p>
                      <a:pPr algn="just"/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«Молодая гвардия» (1948г.) , «Тихий дон» (1958г.),  «В начале славных </a:t>
                      </a:r>
                    </a:p>
                    <a:p>
                      <a:pPr algn="just"/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дел» и «Юность Петра» (1980г.)</a:t>
                      </a:r>
                    </a:p>
                    <a:p>
                      <a:pPr algn="just"/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Во время пребывания в Свердловске  он посетил только 2 учебных заведения нашего города: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Уральский политехнический институт     и 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Свердловский горно-металлургический техникум 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им. И.И. Ползунова. Наш техникум  посетил дважды.</a:t>
                      </a:r>
                    </a:p>
                    <a:p>
                      <a:pPr algn="ctr"/>
                      <a:endParaRPr lang="ru-RU" sz="1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Sergei_Gerasimov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5720" y="3143248"/>
            <a:ext cx="2357454" cy="3382946"/>
          </a:xfrm>
          <a:prstGeom prst="rect">
            <a:avLst/>
          </a:prstGeom>
          <a:noFill/>
        </p:spPr>
      </p:pic>
      <p:pic>
        <p:nvPicPr>
          <p:cNvPr id="5" name="Рисунок 4" descr="C:\Users\work\Desktop\фото микунис.jpg"/>
          <p:cNvPicPr/>
          <p:nvPr/>
        </p:nvPicPr>
        <p:blipFill>
          <a:blip r:embed="rId13" cstate="print"/>
          <a:srcRect l="9460" t="70264" r="63602"/>
          <a:stretch>
            <a:fillRect/>
          </a:stretch>
        </p:blipFill>
        <p:spPr bwMode="auto">
          <a:xfrm>
            <a:off x="6643702" y="1142984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ковалева.jpg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8596" y="1071546"/>
            <a:ext cx="1357322" cy="178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928926" y="4786322"/>
          <a:ext cx="6072230" cy="2071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6115"/>
                <a:gridCol w="3036115"/>
              </a:tblGrid>
              <a:tr h="20716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C:\Users\work\AppData\Local\Temp\Rar$DIa0.783\IMG_20230213_124101_0.jpg"/>
          <p:cNvPicPr/>
          <p:nvPr/>
        </p:nvPicPr>
        <p:blipFill>
          <a:blip r:embed="rId15" cstate="print"/>
          <a:srcRect l="23891" r="25441"/>
          <a:stretch>
            <a:fillRect/>
          </a:stretch>
        </p:blipFill>
        <p:spPr bwMode="auto">
          <a:xfrm>
            <a:off x="3000364" y="4857760"/>
            <a:ext cx="287470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work\Downloads\IMG_20230213_130758_1.jpg"/>
          <p:cNvPicPr/>
          <p:nvPr/>
        </p:nvPicPr>
        <p:blipFill>
          <a:blip r:embed="rId16" cstate="print"/>
          <a:srcRect l="10583" t="14968" r="2993" b="19297"/>
          <a:stretch>
            <a:fillRect/>
          </a:stretch>
        </p:blipFill>
        <p:spPr bwMode="auto">
          <a:xfrm>
            <a:off x="6072198" y="4857760"/>
            <a:ext cx="2928958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Набойченко</a:t>
            </a: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С.С., выпуск 1958г, Почетный  работник</a:t>
            </a:r>
            <a:b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науки и высшего образования, </a:t>
            </a:r>
            <a:b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Заслуженный деятель науки и техники РФ, </a:t>
            </a:r>
            <a:b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Академик 10 общественно-научных Международных и  Российских академий, ректор УГТУ-УПИ.    Апрель 2006г.</a:t>
            </a:r>
            <a:endParaRPr lang="ru-RU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274px-S_S_Naboitchen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714488"/>
            <a:ext cx="3485782" cy="4643469"/>
          </a:xfrm>
          <a:prstGeom prst="rect">
            <a:avLst/>
          </a:prstGeom>
          <a:noFill/>
        </p:spPr>
      </p:pic>
      <p:pic>
        <p:nvPicPr>
          <p:cNvPr id="3" name="Picture 2" descr="C:\Users\work\Desktop\набойченк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847" y="1500174"/>
            <a:ext cx="5950561" cy="4643470"/>
          </a:xfrm>
          <a:prstGeom prst="rect">
            <a:avLst/>
          </a:prstGeom>
          <a:noFill/>
        </p:spPr>
      </p:pic>
      <p:pic>
        <p:nvPicPr>
          <p:cNvPr id="4" name="Picture 2" descr="C:\Users\work\Desktop\vypusk_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72456"/>
            <a:ext cx="1564505" cy="1685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7239000" cy="6312884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нас в гостях народные артисты РФ:</a:t>
            </a:r>
          </a:p>
          <a:p>
            <a:pPr algn="ctr"/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1406" y="714356"/>
          <a:ext cx="8929750" cy="601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32"/>
                <a:gridCol w="4357718"/>
              </a:tblGrid>
              <a:tr h="35719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431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Т.Н. Воронина,</a:t>
                      </a: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художественный руководитель «Театра Слова» </a:t>
                      </a: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(г. Екатеринбург).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-Премия Губернатора Свердловской области,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-Лауреат Всероссийского конкурса чтецов «Пушкинские чтения»,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-Обладатель «Золотого Диплома» Международного театрального фонда «Золотой Витязь»,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-Лауреат I и II Международного фестиваля «Театр у микрофона» (СТД и РГРК «Голос России»).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А.П. 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Марчевский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 Свердловского цирка, депутат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Зак.собрания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Свердловской области, </a:t>
                      </a:r>
                    </a:p>
                    <a:p>
                      <a:pPr algn="just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Советник ген.директора «Росгосцирка».</a:t>
                      </a:r>
                    </a:p>
                    <a:p>
                      <a:pPr algn="just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–Лауреат премии Ленинского комсомола;</a:t>
                      </a:r>
                    </a:p>
                    <a:p>
                      <a:pPr algn="just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-Приз Сержа Вебера как лучший комический актер     </a:t>
                      </a:r>
                    </a:p>
                    <a:p>
                      <a:pPr algn="just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года в Париже;</a:t>
                      </a:r>
                    </a:p>
                    <a:p>
                      <a:pPr algn="just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-Высшая награда королевского цирка Бельгии – </a:t>
                      </a:r>
                    </a:p>
                    <a:p>
                      <a:pPr algn="just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"Оскар" в Брюсселе;</a:t>
                      </a:r>
                    </a:p>
                    <a:p>
                      <a:pPr algn="just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- Специальный приз за большие творческие успехи в Монте-Карло.</a:t>
                      </a:r>
                    </a:p>
                    <a:p>
                      <a:pPr algn="just"/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Users\work\Desktop\марчевский.jpg"/>
          <p:cNvPicPr>
            <a:picLocks noChangeAspect="1" noChangeArrowheads="1"/>
          </p:cNvPicPr>
          <p:nvPr/>
        </p:nvPicPr>
        <p:blipFill>
          <a:blip r:embed="rId2"/>
          <a:srcRect l="38281" t="50000" r="27344" b="1649"/>
          <a:stretch>
            <a:fillRect/>
          </a:stretch>
        </p:blipFill>
        <p:spPr bwMode="auto">
          <a:xfrm>
            <a:off x="4929190" y="785794"/>
            <a:ext cx="3498599" cy="3429024"/>
          </a:xfrm>
          <a:prstGeom prst="rect">
            <a:avLst/>
          </a:prstGeom>
          <a:noFill/>
        </p:spPr>
      </p:pic>
      <p:pic>
        <p:nvPicPr>
          <p:cNvPr id="1028" name="Picture 4" descr="C:\Users\work\Desktop\Тамара-Воронина.jpg"/>
          <p:cNvPicPr>
            <a:picLocks noChangeAspect="1" noChangeArrowheads="1"/>
          </p:cNvPicPr>
          <p:nvPr/>
        </p:nvPicPr>
        <p:blipFill>
          <a:blip r:embed="rId3"/>
          <a:srcRect l="7813" r="4687"/>
          <a:stretch>
            <a:fillRect/>
          </a:stretch>
        </p:blipFill>
        <p:spPr bwMode="auto">
          <a:xfrm>
            <a:off x="285720" y="714356"/>
            <a:ext cx="4000528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390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нас в гостях народные артисты РФ: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06" y="928671"/>
          <a:ext cx="7624794" cy="5399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294"/>
                <a:gridCol w="3619500"/>
              </a:tblGrid>
              <a:tr h="33575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И.И. Пермяков, </a:t>
                      </a:r>
                      <a:r>
                        <a:rPr kumimoji="0"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советник директора Уральского центра народного искусства. Председатель общественного совета при Министерстве</a:t>
                      </a:r>
                      <a:r>
                        <a:rPr kumimoji="0" lang="ru-RU" sz="16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культуры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Свердловской</a:t>
                      </a:r>
                      <a:r>
                        <a:rPr kumimoji="0" lang="ru-RU" sz="16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области.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Почетный гражданин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Свердловской области.</a:t>
                      </a:r>
                      <a:endParaRPr lang="ru-RU" sz="16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Урок Мужества. 28.02.2023г.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И._И._Пермяков.jpg"/>
          <p:cNvPicPr>
            <a:picLocks noChangeAspect="1" noChangeArrowheads="1"/>
          </p:cNvPicPr>
          <p:nvPr/>
        </p:nvPicPr>
        <p:blipFill>
          <a:blip r:embed="rId2"/>
          <a:srcRect l="9916" r="18690"/>
          <a:stretch>
            <a:fillRect/>
          </a:stretch>
        </p:blipFill>
        <p:spPr bwMode="auto">
          <a:xfrm>
            <a:off x="428596" y="968358"/>
            <a:ext cx="3491532" cy="3103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373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Дорожкин</a:t>
            </a:r>
            <a:r>
              <a:rPr lang="ru-RU" sz="27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Е.М.,  Председатель </a:t>
            </a:r>
            <a:br>
              <a:rPr lang="ru-RU" sz="27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Совета директоров УСПО СО</a:t>
            </a:r>
            <a:br>
              <a:rPr lang="ru-RU" sz="27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ректор  РГППУ,  профессор,</a:t>
            </a:r>
            <a:br>
              <a:rPr lang="ru-RU" sz="27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академик МАНПО, д.п.н.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endParaRPr lang="ru-RU" dirty="0"/>
          </a:p>
        </p:txBody>
      </p:sp>
      <p:pic>
        <p:nvPicPr>
          <p:cNvPr id="5" name="Содержимое 4" descr="C:\Users\work\Desktop\750A9241.JPG"/>
          <p:cNvPicPr>
            <a:picLocks noGrp="1"/>
          </p:cNvPicPr>
          <p:nvPr>
            <p:ph idx="1"/>
          </p:nvPr>
        </p:nvPicPr>
        <p:blipFill>
          <a:blip r:embed="rId2" cstate="print"/>
          <a:srcRect l="27476" r="29288"/>
          <a:stretch>
            <a:fillRect/>
          </a:stretch>
        </p:blipFill>
        <p:spPr bwMode="auto">
          <a:xfrm>
            <a:off x="4643438" y="2011362"/>
            <a:ext cx="3143272" cy="4846638"/>
          </a:xfrm>
          <a:prstGeom prst="rect">
            <a:avLst/>
          </a:prstGeom>
          <a:noFill/>
        </p:spPr>
      </p:pic>
      <p:pic>
        <p:nvPicPr>
          <p:cNvPr id="1026" name="Picture 2" descr="C:\Users\work\Desktop\download.jpg"/>
          <p:cNvPicPr>
            <a:picLocks noChangeAspect="1" noChangeArrowheads="1"/>
          </p:cNvPicPr>
          <p:nvPr/>
        </p:nvPicPr>
        <p:blipFill>
          <a:blip r:embed="rId3"/>
          <a:srcRect l="22889" r="13333"/>
          <a:stretch>
            <a:fillRect/>
          </a:stretch>
        </p:blipFill>
        <p:spPr bwMode="auto">
          <a:xfrm>
            <a:off x="0" y="2143116"/>
            <a:ext cx="4375578" cy="3841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515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Чепиков</a:t>
            </a: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С.В.,</a:t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2-х олимпийский чемпион по биатлону, </a:t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обладатель кубка мира,</a:t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депутат Свердловской областной Думы., </a:t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депутат </a:t>
            </a:r>
            <a:r>
              <a:rPr lang="ru-RU" sz="1800" b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Государственной Думы РФ.</a:t>
            </a: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 августа 2011г.- 31 августа 2016г.</a:t>
            </a:r>
            <a:endParaRPr lang="ru-RU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чепик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71678"/>
            <a:ext cx="4178496" cy="4500570"/>
          </a:xfrm>
          <a:prstGeom prst="rect">
            <a:avLst/>
          </a:prstGeom>
          <a:noFill/>
        </p:spPr>
      </p:pic>
      <p:pic>
        <p:nvPicPr>
          <p:cNvPr id="5" name="Рисунок 4" descr="C:\Users\work\Desktop\750A92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3357586" cy="464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Гордеев в.А., д.т.н.,  профессор Кубанского </a:t>
            </a:r>
            <a:r>
              <a:rPr lang="ru-RU" sz="20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тех. университета, выпуск 1973г. ноябрь 2006г.</a:t>
            </a:r>
            <a:endParaRPr lang="ru-RU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work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357298"/>
            <a:ext cx="3286148" cy="4929221"/>
          </a:xfrm>
          <a:prstGeom prst="rect">
            <a:avLst/>
          </a:prstGeom>
          <a:noFill/>
        </p:spPr>
      </p:pic>
      <p:pic>
        <p:nvPicPr>
          <p:cNvPr id="1026" name="Picture 2" descr="C:\Users\work\Desktop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4002437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14290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Ветлужский А.Л.,  председатель Федерации профсоюзов 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Свердловской области, депутат Государственной Думы 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Федерального собрания РФ ( 2016-2021гг.)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https://sun9-28.userapi.com/impg/ZFuvTivQ6vJz8zANFy0eqx_7XQltZqsilfHGRg/-3T168UDZ9Q.jpg?size=1280x964&amp;quality=95&amp;sign=46d69e0781c05f99cacea3103d6d1bd7&amp;type=album"/>
          <p:cNvPicPr/>
          <p:nvPr/>
        </p:nvPicPr>
        <p:blipFill>
          <a:blip r:embed="rId2"/>
          <a:srcRect l="46900" r="18226"/>
          <a:stretch>
            <a:fillRect/>
          </a:stretch>
        </p:blipFill>
        <p:spPr bwMode="auto">
          <a:xfrm>
            <a:off x="214282" y="1500174"/>
            <a:ext cx="2071702" cy="447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un9-18.userapi.com/impg/rjPbdujUiltr6wA1qxq5he908R3wG35SWzq43Q/onLRQ9j45So.jpg?size=720x653&amp;quality=96&amp;sign=9b2bc567c6a72fb21195ed149e9a883a&amp;type=album"/>
          <p:cNvPicPr/>
          <p:nvPr/>
        </p:nvPicPr>
        <p:blipFill>
          <a:blip r:embed="rId3"/>
          <a:srcRect l="36077" t="29171" r="12212" b="23094"/>
          <a:stretch>
            <a:fillRect/>
          </a:stretch>
        </p:blipFill>
        <p:spPr bwMode="auto">
          <a:xfrm>
            <a:off x="2428860" y="1214422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57.userapi.com/impg/_FneVZbuz-JjeSFLhleQzM0bp06e3C62R9jolQ/vB1J9wkZD44.jpg?size=720x556&amp;quality=96&amp;sign=c2838ae051072b78c8def144c6b9bd65&amp;type=album"/>
          <p:cNvPicPr/>
          <p:nvPr/>
        </p:nvPicPr>
        <p:blipFill>
          <a:blip r:embed="rId4"/>
          <a:srcRect b="9046"/>
          <a:stretch>
            <a:fillRect/>
          </a:stretch>
        </p:blipFill>
        <p:spPr bwMode="auto">
          <a:xfrm>
            <a:off x="3286116" y="3985160"/>
            <a:ext cx="4000528" cy="287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un9-7.userapi.com/impg/LpGNGCr-QpZ9CiNEviHliZaWHNuuSRSW72bsDg/k3oBXCkiNyE.jpg?size=720x350&amp;quality=96&amp;sign=cd1a95bebcb75504c8ef9304bf9659fe&amp;type=album"/>
          <p:cNvPicPr/>
          <p:nvPr/>
        </p:nvPicPr>
        <p:blipFill>
          <a:blip r:embed="rId5"/>
          <a:srcRect t="2474" r="45190" b="10941"/>
          <a:stretch>
            <a:fillRect/>
          </a:stretch>
        </p:blipFill>
        <p:spPr bwMode="auto">
          <a:xfrm>
            <a:off x="5715008" y="1214422"/>
            <a:ext cx="325596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0"/>
            <a:ext cx="792961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21 марта 2023г., в большом актовом зале  состоялось торжественное награждение студентов-участников отборочного этапа Чемпионата АССК России, в рамках проекта «Спорт норма жизни».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сцене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Белоножкина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О.И., зам. Министра физической культуры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спорта Свердловской области. </a:t>
            </a:r>
            <a:r>
              <a:rPr lang="ru-RU" sz="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Ассоциация студенческих спортивных клубов)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видов спорта: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кроссфит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доджбол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стритбол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перетягивание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каната и  волейбол).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Участвовали 7 вузов и наш колледж.</a:t>
            </a:r>
          </a:p>
        </p:txBody>
      </p:sp>
      <p:pic>
        <p:nvPicPr>
          <p:cNvPr id="11" name="Рисунок 10" descr="https://sun9-25.userapi.com/impg/xg9OZlxF1flLC-3nu1WYK2OYtL1TIpvavuOaiA/8lURRUNUNhU.jpg?size=1280x853&amp;quality=95&amp;sign=9e9407cca39f7d2d291601145408ddb2&amp;type=album"/>
          <p:cNvPicPr/>
          <p:nvPr/>
        </p:nvPicPr>
        <p:blipFill>
          <a:blip r:embed="rId2"/>
          <a:srcRect l="18039" r="32656"/>
          <a:stretch>
            <a:fillRect/>
          </a:stretch>
        </p:blipFill>
        <p:spPr bwMode="auto">
          <a:xfrm>
            <a:off x="571472" y="2000240"/>
            <a:ext cx="335758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ork\Desktop\image-23-03-23-09-30 (6).heic"/>
          <p:cNvPicPr/>
          <p:nvPr/>
        </p:nvPicPr>
        <p:blipFill>
          <a:blip r:embed="rId3" cstate="print"/>
          <a:srcRect l="48904" t="17073" r="1388" b="7317"/>
          <a:stretch>
            <a:fillRect/>
          </a:stretch>
        </p:blipFill>
        <p:spPr bwMode="auto">
          <a:xfrm>
            <a:off x="4572000" y="2000240"/>
            <a:ext cx="328614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0"/>
            <a:ext cx="792961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23 мая 2023г.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В рамках празднования  300-летия Екатеринбурга и 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176-летия  со дня основания Уральского горного училища,  открыта мемориальная доска, посвященная   А.С. </a:t>
            </a:r>
            <a:r>
              <a:rPr lang="ru-RU" sz="1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Ярцову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             Присутствовали (слева):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Ю.Н.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Зеленов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зам. Министра образования и молодежной политики Свердловской области.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В.Р.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Дубичев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–первый заместитель  Руководителя Аппарата Губернатора  и Правительства  СО.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К.Д. Бугров- д.и.н., ведущий научный сотрудник института и археологии 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РАН.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И.А. Осипова – начальник управления  подготовки персонала ОАО « УГМК».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А.Н. Козлов – директор УГК им. И.И. Ползунова;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И.Б. Короткова – генеральный директор издательского дома «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Баско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Е.А.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Капелян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–Председатель Комитета промышленной  политики и развития предпринимательства Администрации г. Екатеринбурга;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И.Г. Панфилов- генеральный директор  ООО «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ЛМЗ-Сысерть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СГМТ-1978г.</a:t>
            </a:r>
          </a:p>
          <a:p>
            <a:pPr algn="ctr"/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work\Desktop\IMG_0715.jpg"/>
          <p:cNvPicPr/>
          <p:nvPr/>
        </p:nvPicPr>
        <p:blipFill>
          <a:blip r:embed="rId2" cstate="print"/>
          <a:srcRect l="12427" t="5169" r="15928" b="18596"/>
          <a:stretch>
            <a:fillRect/>
          </a:stretch>
        </p:blipFill>
        <p:spPr bwMode="auto">
          <a:xfrm>
            <a:off x="214282" y="2928934"/>
            <a:ext cx="457203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ork\Desktop\WhatsApp Image 2022-12-09 at 14.08.45.jpeg"/>
          <p:cNvPicPr/>
          <p:nvPr/>
        </p:nvPicPr>
        <p:blipFill>
          <a:blip r:embed="rId3"/>
          <a:srcRect l="14270" t="5549" r="11812" b="10736"/>
          <a:stretch>
            <a:fillRect/>
          </a:stretch>
        </p:blipFill>
        <p:spPr bwMode="auto">
          <a:xfrm>
            <a:off x="5214942" y="2928934"/>
            <a:ext cx="256995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00043"/>
            <a:ext cx="792958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 июня  2023г.  наш музей посетила  внучка   директора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Свердловского горно-металлургического  техникума 1933г.-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Черных   Константина Григорьевича,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Журавлева Светлана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Евгеньевна,к.б.н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доцент кафедры химии МФТИ, М.С.М.К.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парашютному спорту.  </a:t>
            </a: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work\AppData\Local\Temp\Rar$DIa0.823\IMG_29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000240"/>
            <a:ext cx="6429420" cy="422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Делегация директоров колледжей  из США </a:t>
            </a:r>
            <a:b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кабинете директора СГМТ </a:t>
            </a:r>
            <a:r>
              <a:rPr lang="ru-RU" sz="1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Сивкова</a:t>
            </a: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В.М.  Июль  1961г.</a:t>
            </a:r>
            <a:b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883685"/>
          <a:ext cx="8358246" cy="590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914"/>
                <a:gridCol w="5471332"/>
              </a:tblGrid>
              <a:tr h="285490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Мы рассматриваем  это посещение, как знак чести , т.к. мы являемся  первыми из Соединенных Штатов.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Ваш техникум  представляется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хорошо оборудованным 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Ваш персонал подходит к своим  преподавательским задачам с энергией. Ваша администрация выглядит  очень способной - одаренной!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013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Вальтер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Хартунг-Глава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делегации, декан академии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аэронафтики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Нью-Йорк,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США.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Эдмунт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Глизер-административный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директор американской ассоциации средних колледжей, Вашингтон, США. Колумбия.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Джозеф Козловский –научный сотрудник национально-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исследовательского  института при госдепартаменте, Вашингтон, США, Колумбия.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Рэй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Симз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декан  колледжа технологии  и университета в  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Хаустоне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США, Техас.</a:t>
                      </a:r>
                    </a:p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Карл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Вервас-Президент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техничексой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школы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Милвауки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США, Висконсин.</a:t>
                      </a:r>
                    </a:p>
                    <a:p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Паркер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Вильбер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Президент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Лос-Анжелосского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торгово-технического колледжа, США ,Калифорния, 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work\Desktop\делегация США 1961.jpg"/>
          <p:cNvPicPr>
            <a:picLocks noChangeAspect="1" noChangeArrowheads="1"/>
          </p:cNvPicPr>
          <p:nvPr/>
        </p:nvPicPr>
        <p:blipFill>
          <a:blip r:embed="rId2" cstate="print"/>
          <a:srcRect l="11718" t="26362" r="10156" b="1649"/>
          <a:stretch>
            <a:fillRect/>
          </a:stretch>
        </p:blipFill>
        <p:spPr bwMode="auto">
          <a:xfrm>
            <a:off x="3643306" y="857232"/>
            <a:ext cx="4158333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6857999"/>
            <a:ext cx="7239000" cy="45719"/>
          </a:xfrm>
        </p:spPr>
        <p:txBody>
          <a:bodyPr>
            <a:normAutofit fontScale="90000"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work\Desktop\IMG_37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3116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IMG_37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429132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ork\Desktop\IMG_37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500570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work\Desktop\корепанов   26.09.23\IMG_37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143116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71472" y="0"/>
            <a:ext cx="7286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сентября 2023г.  музей нашего колледжа посетил 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Николай Семенович </a:t>
            </a:r>
            <a:r>
              <a:rPr lang="ru-RU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Корепанов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советский  и российский  историк, краевед, специалист по  истории Урала  Х</a:t>
            </a:r>
            <a:r>
              <a:rPr lang="en-U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века. 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встречи:  Здание золотосплавочной лаборатории.</a:t>
            </a: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847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20212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20212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20212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20212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1071547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 более 300 научных публикаций.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Впервые привёл полный перечень реорганизаций и переименований Уральского горного управления (1720—1919 гг.),  привёл все имена главных начальников уральских заводов.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опубликовал архивные документы об открытии    золота  на Урале в мае 1744 года и т. д</a:t>
            </a:r>
            <a:r>
              <a:rPr lang="ru-RU" sz="1400" dirty="0" smtClean="0">
                <a:solidFill>
                  <a:srgbClr val="2021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4400" b="1" i="1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dirty="0" smtClean="0">
                <a:solidFill>
                  <a:srgbClr val="C00000"/>
                </a:solidFill>
              </a:rPr>
              <a:t>Хорошего дня!</a:t>
            </a:r>
          </a:p>
          <a:p>
            <a:pPr algn="ctr">
              <a:buFont typeface="Wingdings 2" pitchFamily="18" charset="2"/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dirty="0" smtClean="0">
                <a:solidFill>
                  <a:srgbClr val="C00000"/>
                </a:solidFill>
              </a:rPr>
              <a:t>  С уважением,  администратор </a:t>
            </a:r>
          </a:p>
          <a:p>
            <a:pPr algn="ctr">
              <a:buFont typeface="Wingdings 2" pitchFamily="18" charset="2"/>
              <a:buNone/>
            </a:pPr>
            <a:r>
              <a:rPr lang="ru-RU" dirty="0" err="1" smtClean="0">
                <a:solidFill>
                  <a:srgbClr val="C00000"/>
                </a:solidFill>
              </a:rPr>
              <a:t>культурно-досугового</a:t>
            </a:r>
            <a:r>
              <a:rPr lang="ru-RU" dirty="0" smtClean="0">
                <a:solidFill>
                  <a:srgbClr val="C00000"/>
                </a:solidFill>
              </a:rPr>
              <a:t> отдела </a:t>
            </a:r>
          </a:p>
          <a:p>
            <a:pPr algn="ctr">
              <a:buFont typeface="Wingdings 2" pitchFamily="18" charset="2"/>
              <a:buNone/>
            </a:pPr>
            <a:r>
              <a:rPr lang="ru-RU" dirty="0" smtClean="0">
                <a:solidFill>
                  <a:srgbClr val="C00000"/>
                </a:solidFill>
              </a:rPr>
              <a:t>А.Е. Осокин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143008"/>
          </a:xfrm>
        </p:spPr>
        <p:txBody>
          <a:bodyPr>
            <a:normAutofit/>
          </a:bodyPr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Министр цветной </a:t>
            </a:r>
            <a:r>
              <a:rPr lang="ru-RU" sz="14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металлурГии</a:t>
            </a: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СССР</a:t>
            </a:r>
            <a:b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П.Ф. </a:t>
            </a:r>
            <a:r>
              <a:rPr lang="ru-RU" sz="14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Ломако</a:t>
            </a:r>
            <a:r>
              <a:rPr lang="ru-RU" sz="1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на торжественном собрании в СГМТ поздравляет  работников  техникума с получением высоких правительственных наград.  14 мая 1971 г.</a:t>
            </a:r>
            <a:endParaRPr lang="ru-RU" sz="14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ломако.jpg"/>
          <p:cNvPicPr>
            <a:picLocks noGrp="1"/>
          </p:cNvPicPr>
          <p:nvPr>
            <p:ph idx="1"/>
          </p:nvPr>
        </p:nvPicPr>
        <p:blipFill>
          <a:blip r:embed="rId2"/>
          <a:srcRect l="26253" t="8811" r="44410" b="54786"/>
          <a:stretch>
            <a:fillRect/>
          </a:stretch>
        </p:blipFill>
        <p:spPr bwMode="auto">
          <a:xfrm>
            <a:off x="3500430" y="1285860"/>
            <a:ext cx="507209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work\Desktop\90508844_480-197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298"/>
            <a:ext cx="3000396" cy="4569131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596" y="6215082"/>
          <a:ext cx="814393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39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Ломако</a:t>
                      </a:r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Петр </a:t>
                      </a:r>
                      <a:r>
                        <a:rPr lang="ru-RU" b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Фадеевич</a:t>
                      </a:r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Министр цветной металлургии  с 1940 по 1986гг.</a:t>
                      </a:r>
                      <a:endParaRPr lang="ru-RU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428760"/>
          </a:xfrm>
        </p:spPr>
        <p:txBody>
          <a:bodyPr>
            <a:normAutofit/>
          </a:bodyPr>
          <a:lstStyle/>
          <a:p>
            <a:pPr algn="ctr"/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Заместитель  министра цветной металлургии  Л.В. Козлов  ( в центре- </a:t>
            </a:r>
            <a:r>
              <a:rPr lang="ru-RU" sz="14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- 19-- - г.), директор комбината « </a:t>
            </a:r>
            <a:r>
              <a:rPr lang="ru-RU" sz="14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Уралэлектромедь</a:t>
            </a: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Б.А. </a:t>
            </a:r>
            <a:r>
              <a:rPr lang="ru-RU" sz="14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Кривоусов</a:t>
            </a: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14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1960г. слева)  и директор техникума , заслуженный учитель школы РСФСР ( вып.-1945г.)   П.Д. </a:t>
            </a:r>
            <a:r>
              <a:rPr lang="ru-RU" sz="1400" b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филатов</a:t>
            </a: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выставке технического творчества в техникуме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зам мин козлов.jpg"/>
          <p:cNvPicPr>
            <a:picLocks noGrp="1"/>
          </p:cNvPicPr>
          <p:nvPr>
            <p:ph idx="1"/>
          </p:nvPr>
        </p:nvPicPr>
        <p:blipFill>
          <a:blip r:embed="rId2"/>
          <a:srcRect l="9460" t="13869" r="37787" b="60583"/>
          <a:stretch>
            <a:fillRect/>
          </a:stretch>
        </p:blipFill>
        <p:spPr bwMode="auto">
          <a:xfrm>
            <a:off x="571472" y="1714488"/>
            <a:ext cx="707236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680200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базе техникума  27.05.1982г. Проходила Всесоюзная научно-практическая конференция  тренеров по лыжному спорту 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 нас в гостях были: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Сыч В.А.- заместитель председателя  Спорткомитета СССР;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Немешаев  Николай Александрович- заместитель председателя Спорткомитета РСФСР.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Сыч В.Л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3479800" cy="2590800"/>
          </a:xfrm>
          <a:prstGeom prst="rect">
            <a:avLst/>
          </a:prstGeom>
          <a:noFill/>
        </p:spPr>
      </p:pic>
      <p:pic>
        <p:nvPicPr>
          <p:cNvPr id="5" name="Содержимое 4" descr="C:\Users\work\Desktop\IMG_20230210_170610_9.jpg"/>
          <p:cNvPicPr>
            <a:picLocks noGrp="1"/>
          </p:cNvPicPr>
          <p:nvPr>
            <p:ph idx="1"/>
          </p:nvPr>
        </p:nvPicPr>
        <p:blipFill>
          <a:blip r:embed="rId3"/>
          <a:srcRect l="6253" t="10256" r="22394"/>
          <a:stretch>
            <a:fillRect/>
          </a:stretch>
        </p:blipFill>
        <p:spPr bwMode="auto">
          <a:xfrm>
            <a:off x="3786182" y="2000240"/>
            <a:ext cx="4714908" cy="45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463040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Министр образования</a:t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молодежной политики</a:t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Свердловской области</a:t>
            </a:r>
            <a:b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Биктуганов</a:t>
            </a:r>
            <a:r>
              <a:rPr lang="ru-RU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Юрий  Иванович</a:t>
            </a:r>
            <a:endParaRPr lang="ru-RU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1c32180de1d184539267c6035d002911.png"/>
          <p:cNvPicPr>
            <a:picLocks noChangeAspect="1" noChangeArrowheads="1"/>
          </p:cNvPicPr>
          <p:nvPr/>
        </p:nvPicPr>
        <p:blipFill>
          <a:blip r:embed="rId2"/>
          <a:srcRect l="13822" r="17067"/>
          <a:stretch>
            <a:fillRect/>
          </a:stretch>
        </p:blipFill>
        <p:spPr bwMode="auto">
          <a:xfrm>
            <a:off x="173068" y="2214554"/>
            <a:ext cx="4458006" cy="4214842"/>
          </a:xfrm>
          <a:prstGeom prst="rect">
            <a:avLst/>
          </a:prstGeom>
          <a:noFill/>
        </p:spPr>
      </p:pic>
      <p:pic>
        <p:nvPicPr>
          <p:cNvPr id="4" name="Picture 2" descr="C:\Users\work\Desktop\2caeeb62941080eb478bfb5641b19d96_900x_.jpg"/>
          <p:cNvPicPr>
            <a:picLocks noChangeAspect="1" noChangeArrowheads="1"/>
          </p:cNvPicPr>
          <p:nvPr/>
        </p:nvPicPr>
        <p:blipFill>
          <a:blip r:embed="rId3"/>
          <a:srcRect l="16259" t="21008" r="22817"/>
          <a:stretch>
            <a:fillRect/>
          </a:stretch>
        </p:blipFill>
        <p:spPr bwMode="auto">
          <a:xfrm>
            <a:off x="4786314" y="142828"/>
            <a:ext cx="4143404" cy="6715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9444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06 октября 1990г.  Техникум посетила болгарская делегация  высшего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горногеологического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института 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Софии-Болгария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Цель : изучение опыта подготовки специалистов  среднего звена   в СССР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IMG_20230213_131408_6.jpg"/>
          <p:cNvPicPr>
            <a:picLocks noGrp="1"/>
          </p:cNvPicPr>
          <p:nvPr>
            <p:ph idx="1"/>
          </p:nvPr>
        </p:nvPicPr>
        <p:blipFill>
          <a:blip r:embed="rId2"/>
          <a:srcRect l="9300" t="10256" r="14858" b="6553"/>
          <a:stretch>
            <a:fillRect/>
          </a:stretch>
        </p:blipFill>
        <p:spPr bwMode="auto">
          <a:xfrm>
            <a:off x="142844" y="1785926"/>
            <a:ext cx="842968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879</TotalTime>
  <Words>801</Words>
  <PresentationFormat>Экран (4:3)</PresentationFormat>
  <Paragraphs>141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Изящная</vt:lpstr>
      <vt:lpstr>Гости   Уральского  государственного колледжа имени И.И. Ползунова</vt:lpstr>
      <vt:lpstr>Представители вьетнамской  республики в кабинете  директора техникума Сивкова В.М.  22.01.1957г.</vt:lpstr>
      <vt:lpstr>     Сергей Апполинариевич  Герасимов,  Академик АПН СССР . Герой Социалистического Труда , народный артист  СССР , лауреат Ленинской премии , трёх Сталинских премий , Государственной премии СССР  и премии Ленинского комсомола ,  кавалер четырёх орденов Ленина ).  </vt:lpstr>
      <vt:lpstr>Делегация директоров колледжей  из США  в кабинете директора СГМТ Сивкова В.М.  Июль  1961г.  </vt:lpstr>
      <vt:lpstr>Министр цветной металлурГии СССР  П.Ф. Ломако   на торжественном собрании в СГМТ поздравляет  работников  техникума с получением высоких правительственных наград.  14 мая 1971 г.</vt:lpstr>
      <vt:lpstr>Заместитель  министра цветной металлургии  Л.В. Козлов  ( в центре- вып- 19-- - г.), директор комбината « Уралэлектромедь» Б.А. Кривоусов  ( вып. 1960г. слева)  и директор техникума , заслуженный учитель школы РСФСР ( вып.-1945г.)   П.Д. филатов  на выставке технического творчества в техникуме.</vt:lpstr>
      <vt:lpstr> На базе техникума  27.05.1982г. Проходила Всесоюзная научно-практическая конференция  тренеров по лыжному спорту . У нас в гостях были:  Сыч В.А.- заместитель председателя  Спорткомитета СССР; Немешаев  Николай Александрович- заместитель председателя Спорткомитета РСФСР. </vt:lpstr>
      <vt:lpstr>Министр образования  и молодежной политики  Свердловской области  Биктуганов Юрий  Иванович</vt:lpstr>
      <vt:lpstr> 06 октября 1990г.  Техникум посетила болгарская делегация  высшего горногеологического  института  в Софии-Болгария.  Цель : изучение опыта подготовки специалистов  среднего звена   в СССР</vt:lpstr>
      <vt:lpstr>А.П. Марчевский ,  народный артист РСФСР, директор  Екатеринбургского  цирка ,  </vt:lpstr>
      <vt:lpstr> Федор Конюхов-путешественник, исследователь, автор, художник, океанский гребец, журналист, писатель, военнослужащий,  путешественник. 11.11.2001г.</vt:lpstr>
      <vt:lpstr>Начальник ГУВД  МВД по Тюменской области  генерал-лейтенант  Недоростов П.М., (вып 1978г.)    март   2006г. </vt:lpstr>
      <vt:lpstr>          Кун Лин Цзин , вып. 1956г.,                             июль 2007г.</vt:lpstr>
      <vt:lpstr>Губернатор  Свердловской области   Э.Э. Россель  в музее колледжа. Апрель 2008г.</vt:lpstr>
      <vt:lpstr>27 сентября 2012г.   Зам. министра  образования Свердловской области Пахомов А.А. вручает именную стипендию  « УГМК-Холдинг»   студентам специальности «МЦМ»  Ладыгиной А. и Щепетову Е.</vt:lpstr>
      <vt:lpstr>Мишарин А.С.,  Губернатор Свердловской области  с 2009 по 2012гг.</vt:lpstr>
      <vt:lpstr>Козицын А.А.,  генеральный директор «УГМК»  ( вып. 1979г.)</vt:lpstr>
      <vt:lpstr>             22 сентября 2009г. в колледже была делегация  работников образования из Голландии, во главе с директором ИПК Гертом Веффером.              Цель:  знакомство  с системой подготовки  специалистов среднего звена на примере нашего колледжа</vt:lpstr>
      <vt:lpstr>У нас в гостях   Герои  РФ. Городской урок  Мужества  -  05.02.2020г </vt:lpstr>
      <vt:lpstr> </vt:lpstr>
      <vt:lpstr>Кравченко Ю.В.,  Председатель Свердловской общественной организации  ветеранов « Союз ветеранов».  Областной   конкурс  « Бессмертный полк.  7.05.2016 г.</vt:lpstr>
      <vt:lpstr>  Судаков Ю.Д.,  председатель Свердловской областной общественной организации ветеранов войны, труда. боевых действий, государственной службы, пенсионеров,  общественный советник губернатора Свердловской области,  генерал-майор</vt:lpstr>
      <vt:lpstr>  Ройзман  Е.В.,  Глава  Екатеринбурга, Председатель   Екатеринбургской городской думы ( 2013-2018гг.) на встрече со студентами колледжа. 26.03.2014г.</vt:lpstr>
      <vt:lpstr>А.Н. Сандырев – руководитель отдела по работе с молодежью Екатеринбургской  епархии. 31.08.2016г. Интеллектуальная игра по истории и культуре России «Познай истину».</vt:lpstr>
      <vt:lpstr>Люция Иванова, выпуск 1969г. Группа ПЛ-III. Лауреат 9  Всемирного фестиваля молодежи и студентов в Софии в 1968г.                                                                                          (Октябрь 2022г.)</vt:lpstr>
      <vt:lpstr>Адмирал  А.В.  Колчак посетил Екатеринбург  16-17 февраля 1919 г. в рамке большой поездки на фронт по случаю взятия Перми войсками  генерала Пепеляева.</vt:lpstr>
      <vt:lpstr>Слайд 27</vt:lpstr>
      <vt:lpstr>Бурановские  бабушки .  январь  2013г.</vt:lpstr>
      <vt:lpstr>1 октября 2015г.  Колледж посетили  представители государственной власти  Свердловской области и республики   Ингушетии: Евкуров Юнус-Бек Баматгиреевич и министр общего и профессионального  образования  Свердловской области  Биктуганов Ю. И. </vt:lpstr>
      <vt:lpstr>Набойченко С.С., выпуск 1958г, Почетный  работник  науки и высшего образования,  Заслуженный деятель науки и техники РФ,  Академик 10 общественно-научных Международных и  Российских академий, ректор УГТУ-УПИ.    Апрель 2006г.</vt:lpstr>
      <vt:lpstr>Слайд 31</vt:lpstr>
      <vt:lpstr>      У нас в гостях народные артисты РФ: </vt:lpstr>
      <vt:lpstr>   Дорожкин Е.М.,  Председатель  Совета директоров УСПО СО  ректор  РГППУ,  профессор, академик МАНПО, д.п.н.                                   </vt:lpstr>
      <vt:lpstr>Чепиков С.В., 2-х олимпийский чемпион по биатлону,    обладатель кубка мира,  депутат Свердловской областной Думы.,  депутат Государственной Думы РФ. 31 августа 2011г.- 31 августа 2016г.</vt:lpstr>
      <vt:lpstr>Гордеев в.А., д.т.н.,  профессор Кубанского гос. тех. университета, выпуск 1973г. ноябрь 2006г.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Гости   Уральского  государственного колледжа имени И.И. Ползунова</dc:title>
  <dc:creator>work</dc:creator>
  <cp:lastModifiedBy>work</cp:lastModifiedBy>
  <cp:revision>189</cp:revision>
  <dcterms:created xsi:type="dcterms:W3CDTF">2022-10-18T05:54:01Z</dcterms:created>
  <dcterms:modified xsi:type="dcterms:W3CDTF">2023-10-04T11:58:33Z</dcterms:modified>
</cp:coreProperties>
</file>