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5"/>
  </p:notesMasterIdLst>
  <p:sldIdLst>
    <p:sldId id="256" r:id="rId2"/>
    <p:sldId id="259" r:id="rId3"/>
    <p:sldId id="287" r:id="rId4"/>
    <p:sldId id="337" r:id="rId5"/>
    <p:sldId id="258" r:id="rId6"/>
    <p:sldId id="335" r:id="rId7"/>
    <p:sldId id="297" r:id="rId8"/>
    <p:sldId id="261" r:id="rId9"/>
    <p:sldId id="282" r:id="rId10"/>
    <p:sldId id="352" r:id="rId11"/>
    <p:sldId id="272" r:id="rId12"/>
    <p:sldId id="294" r:id="rId13"/>
    <p:sldId id="339" r:id="rId14"/>
    <p:sldId id="340" r:id="rId15"/>
    <p:sldId id="341" r:id="rId16"/>
    <p:sldId id="342" r:id="rId17"/>
    <p:sldId id="348" r:id="rId18"/>
    <p:sldId id="344" r:id="rId19"/>
    <p:sldId id="291" r:id="rId20"/>
    <p:sldId id="323" r:id="rId21"/>
    <p:sldId id="292" r:id="rId22"/>
    <p:sldId id="325" r:id="rId23"/>
    <p:sldId id="269" r:id="rId24"/>
    <p:sldId id="298" r:id="rId25"/>
    <p:sldId id="304" r:id="rId26"/>
    <p:sldId id="295" r:id="rId27"/>
    <p:sldId id="350" r:id="rId28"/>
    <p:sldId id="351" r:id="rId29"/>
    <p:sldId id="265" r:id="rId30"/>
    <p:sldId id="296" r:id="rId31"/>
    <p:sldId id="293" r:id="rId32"/>
    <p:sldId id="268" r:id="rId33"/>
    <p:sldId id="302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9717" autoAdjust="0"/>
  </p:normalViewPr>
  <p:slideViewPr>
    <p:cSldViewPr>
      <p:cViewPr varScale="1">
        <p:scale>
          <a:sx n="98" d="100"/>
          <a:sy n="98" d="100"/>
        </p:scale>
        <p:origin x="-4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E127D-70B6-47E4-BE93-6DC4C3C4DA86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11A1C-EA92-47EA-A74C-E57F59C36F0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7BDD7-E4DD-4781-BBDF-6314DE7D0F4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8233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7BDD7-E4DD-4781-BBDF-6314DE7D0F4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8233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7BDD7-E4DD-4781-BBDF-6314DE7D0F4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823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7BDD7-E4DD-4781-BBDF-6314DE7D0F43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306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microsoft.com/office/2007/relationships/hdphoto" Target="../media/hdphoto1.wdp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6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microsoft.com/office/2007/relationships/hdphoto" Target="../media/hdphoto1.wdp"/><Relationship Id="rId10" Type="http://schemas.openxmlformats.org/officeDocument/2006/relationships/image" Target="../media/image58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-428652"/>
            <a:ext cx="8543956" cy="2714644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Свердловский</a:t>
            </a:r>
            <a:b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горно-металлургический техникум </a:t>
            </a:r>
            <a:b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в годы</a:t>
            </a:r>
            <a:b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Великой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Отечественной  войны. </a:t>
            </a:r>
            <a:b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1941-1945гг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work\Desktop\7f2582ac-d048-40c3-9f3b-9090f9be54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214554"/>
            <a:ext cx="6643734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8" descr="https://sun9-23.userapi.com/c856520/v856520054/eb9e9/pI1W2cA33k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8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07207">
            <a:off x="182272" y="40857"/>
            <a:ext cx="1789359" cy="177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42852"/>
            <a:ext cx="7786742" cy="1338266"/>
          </a:xfrm>
        </p:spPr>
        <p:txBody>
          <a:bodyPr>
            <a:normAutofit/>
          </a:bodyPr>
          <a:lstStyle/>
          <a:p>
            <a:pPr algn="ctr"/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Микунис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Р.М., преподаватель русского языка </a:t>
            </a:r>
            <a:b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и литературы и студентки победители    Всероссийского конкурса рефератов  среди  учащихся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ССУЗов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на общественно-политическую  тему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микунис побед всерос. конк рефератов.jpg"/>
          <p:cNvPicPr>
            <a:picLocks noChangeAspect="1" noChangeArrowheads="1"/>
          </p:cNvPicPr>
          <p:nvPr/>
        </p:nvPicPr>
        <p:blipFill>
          <a:blip r:embed="rId2" cstate="print"/>
          <a:srcRect l="22431" t="39195" r="19890" b="9334"/>
          <a:stretch>
            <a:fillRect/>
          </a:stretch>
        </p:blipFill>
        <p:spPr bwMode="auto">
          <a:xfrm>
            <a:off x="642910" y="1357298"/>
            <a:ext cx="7500990" cy="48673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357298"/>
            <a:ext cx="8686800" cy="3714776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928802"/>
            <a:ext cx="8686800" cy="4357717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В 1941-1942 годах вышло постановление правительства: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-обеспечить   учащихся  питанием по нормам  рабочих;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-о зачислении всех успевающих на стипендию;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об освобождении части учеников от призыва в Красную Армию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В 1943-1944 г. по решению ГКО  в техникуме было организовано 3-х разовое питание учащихся.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В 1942г. техникум получил участок земли  40 га для создания подсобного хозяйства в районе ст. Хрустальная.  Вырубили лес, выкорчевали пни, заготовили свыше 5000 куб метров дров. Подготовили участок для посева. Вспахали трактором землю.  В 1943г.  посадили  несколько гектар картофеля. Построили дом  и овощехранилище.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А через год  площадь посева была увеличена до 21 гектара. Посадили картофель, овес, горох, морковь, свеклу,  турнепс.  Купили 5 коров  и   5 телок,  поставили  второй   жилой дом.  Позднее  был разбит  ягодный сад: высадили 2500 кустов малины и 2000 кустов смородины.</a:t>
            </a:r>
            <a:endParaRPr lang="ru-RU" dirty="0"/>
          </a:p>
        </p:txBody>
      </p:sp>
      <p:pic>
        <p:nvPicPr>
          <p:cNvPr id="4" name="Содержимое 3" descr="C:\Users\work\Desktop\прод. карт.jpg"/>
          <p:cNvPicPr>
            <a:picLocks/>
          </p:cNvPicPr>
          <p:nvPr/>
        </p:nvPicPr>
        <p:blipFill>
          <a:blip r:embed="rId2"/>
          <a:srcRect t="47030" b="40210"/>
          <a:stretch>
            <a:fillRect/>
          </a:stretch>
        </p:blipFill>
        <p:spPr bwMode="auto">
          <a:xfrm>
            <a:off x="714348" y="214290"/>
            <a:ext cx="777240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686800" cy="14287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сентябре  1941 года  учебный корпус  был передан </a:t>
            </a:r>
            <a:b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санитарному управлению Урал ВО  под госпиталь., </a:t>
            </a:r>
            <a:b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 через 2 месяца  под госпиталь было отдано и здание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горного отделения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work\Desktop\раб госпиталя.jpg"/>
          <p:cNvPicPr/>
          <p:nvPr/>
        </p:nvPicPr>
        <p:blipFill>
          <a:blip r:embed="rId2"/>
          <a:srcRect t="6949" b="56359"/>
          <a:stretch>
            <a:fillRect/>
          </a:stretch>
        </p:blipFill>
        <p:spPr bwMode="auto">
          <a:xfrm>
            <a:off x="785786" y="1500174"/>
            <a:ext cx="800105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work\Desktop\BOWaqvE7Dr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714356"/>
            <a:ext cx="4524113" cy="5728646"/>
          </a:xfrm>
          <a:prstGeom prst="rect">
            <a:avLst/>
          </a:prstGeom>
          <a:noFill/>
        </p:spPr>
      </p:pic>
      <p:pic>
        <p:nvPicPr>
          <p:cNvPr id="5" name="Содержимое 4" descr="C:\Users\work\Desktop\iMp-yCv2ecY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290"/>
            <a:ext cx="4214810" cy="345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135732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Госпитали, расположенные </a:t>
            </a:r>
            <a:b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Свердловском горно-металлургическом техникуме</a:t>
            </a:r>
            <a:b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пр. Ленина, д. 28  и  ул. Белинского, д. 71в</a:t>
            </a:r>
            <a:b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714487"/>
          <a:ext cx="8686800" cy="3805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1250"/>
                <a:gridCol w="2643206"/>
                <a:gridCol w="3562344"/>
              </a:tblGrid>
              <a:tr h="63201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Госпиталь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Сроки</a:t>
                      </a:r>
                      <a:r>
                        <a:rPr lang="ru-RU" baseline="0" dirty="0" smtClean="0"/>
                        <a:t>  расположения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Профиль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9483"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Эвакогоспиталь   № 1325 </a:t>
                      </a:r>
                    </a:p>
                    <a:p>
                      <a:pPr algn="ctr"/>
                      <a:r>
                        <a:rPr lang="ru-RU" sz="1400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 в/ч 252) он же 5965</a:t>
                      </a:r>
                    </a:p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 300-720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коек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С 09.07.1941г. по 01.09.1944</a:t>
                      </a:r>
                    </a:p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Свердловский пединститут, </a:t>
                      </a:r>
                    </a:p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К. Либкнехта,9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Нейрохирургический</a:t>
                      </a:r>
                    </a:p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Восстановительной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хирургии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3143"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Эвакогоспиталь</a:t>
                      </a:r>
                      <a:r>
                        <a:rPr lang="ru-RU" sz="1400" i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№  1708</a:t>
                      </a:r>
                    </a:p>
                    <a:p>
                      <a:pPr algn="ctr"/>
                      <a:r>
                        <a:rPr lang="ru-RU" sz="1400" i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 в/ч 324) он же 5966</a:t>
                      </a:r>
                    </a:p>
                    <a:p>
                      <a:pPr algn="ctr"/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на 400-900 коек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с 05.07. 1941г. по </a:t>
                      </a:r>
                    </a:p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Декабрь 1945г.</a:t>
                      </a:r>
                    </a:p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Дом контор, ул. 8-е Марта  10.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Общехирургический</a:t>
                      </a:r>
                      <a:endParaRPr lang="ru-RU" sz="140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i="1" smtClean="0">
                          <a:latin typeface="Times New Roman" pitchFamily="18" charset="0"/>
                          <a:cs typeface="Times New Roman" pitchFamily="18" charset="0"/>
                        </a:rPr>
                        <a:t> Терапевтический</a:t>
                      </a:r>
                      <a:endParaRPr lang="ru-RU" sz="140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Травмотологический</a:t>
                      </a:r>
                      <a:endParaRPr lang="ru-RU" sz="140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Челюстной</a:t>
                      </a:r>
                    </a:p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Протезирования</a:t>
                      </a:r>
                    </a:p>
                    <a:p>
                      <a:pPr algn="ctr"/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2885"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Эвакогоспиталь   №  3860</a:t>
                      </a:r>
                    </a:p>
                    <a:p>
                      <a:pPr algn="ctr"/>
                      <a:r>
                        <a:rPr lang="ru-RU" sz="1400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 в/ч 487)</a:t>
                      </a:r>
                    </a:p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на  500-600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коек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С 14.10.</a:t>
                      </a:r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1941г. По </a:t>
                      </a:r>
                    </a:p>
                    <a:p>
                      <a:pPr algn="ctr"/>
                      <a:r>
                        <a:rPr lang="ru-RU" sz="140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01.01.1943г.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Общехирургический</a:t>
                      </a:r>
                      <a:r>
                        <a:rPr lang="ru-RU" sz="140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40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Травмологический</a:t>
                      </a:r>
                      <a:endParaRPr lang="ru-RU" sz="1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01083" y="5572140"/>
          <a:ext cx="8742556" cy="1285860"/>
        </p:xfrm>
        <a:graphic>
          <a:graphicData uri="http://schemas.openxmlformats.org/drawingml/2006/table">
            <a:tbl>
              <a:tblPr/>
              <a:tblGrid>
                <a:gridCol w="8742556"/>
              </a:tblGrid>
              <a:tr h="1285860"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Госпитали в г. Свердловске  размещались , как правило , в одном здании.</a:t>
                      </a:r>
                    </a:p>
                    <a:p>
                      <a:pPr algn="ctr"/>
                      <a:r>
                        <a:rPr lang="ru-RU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 Однако, некоторые госпитали  занимали несколько</a:t>
                      </a:r>
                      <a:r>
                        <a:rPr lang="ru-RU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зданий, в которых размещалось по 2-3 госпиталя.</a:t>
                      </a:r>
                      <a:endParaRPr lang="ru-RU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https://sun9-23.userapi.com/c856520/v856520054/eb9e9/pI1W2cA33k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8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07207">
            <a:off x="7142557" y="-103447"/>
            <a:ext cx="1915952" cy="18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://geologi-urala.meller.su/Nekropol_1941-45/Foto-2/129-1_esikova.jpg"/>
          <p:cNvPicPr>
            <a:picLocks noChangeAspect="1" noChangeArrowheads="1"/>
          </p:cNvPicPr>
          <p:nvPr/>
        </p:nvPicPr>
        <p:blipFill>
          <a:blip r:embed="rId5" cstate="print">
            <a:grayscl/>
            <a:lum bright="-10000" contrast="-10000"/>
          </a:blip>
          <a:srcRect/>
          <a:stretch>
            <a:fillRect/>
          </a:stretch>
        </p:blipFill>
        <p:spPr bwMode="auto">
          <a:xfrm>
            <a:off x="240709" y="1785925"/>
            <a:ext cx="2422238" cy="3357587"/>
          </a:xfrm>
          <a:prstGeom prst="ellipse">
            <a:avLst/>
          </a:prstGeom>
          <a:ln w="63500" cap="rnd">
            <a:solidFill>
              <a:schemeClr val="tx2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414409" y="5447490"/>
            <a:ext cx="52237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Начальник госпиталя 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Анна Моисеевна </a:t>
            </a:r>
            <a:r>
              <a:rPr lang="ru-RU" sz="2000" u="sng" dirty="0" err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Есикова</a:t>
            </a:r>
            <a:r>
              <a:rPr lang="ru-RU" sz="2000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(на фото)</a:t>
            </a:r>
          </a:p>
        </p:txBody>
      </p:sp>
      <p:pic>
        <p:nvPicPr>
          <p:cNvPr id="53250" name="Picture 2" descr="https://x-lines.ru/letters/i/cyrillicscript/0907/dc2127/60/1/4ns7bcsosdemiwf64n37bxsto8em9wfa4gbpbcgozxeaae8no1mnycjuge41aegoz5em4egos5emkebprdtejftygwhucp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214290"/>
            <a:ext cx="5559678" cy="428417"/>
          </a:xfrm>
          <a:prstGeom prst="rect">
            <a:avLst/>
          </a:prstGeom>
          <a:noFill/>
        </p:spPr>
      </p:pic>
      <p:pic>
        <p:nvPicPr>
          <p:cNvPr id="7" name="Picture 50" descr="https://yt3.ggpht.com/a/AGF-l7_d4UsQKYqOm1cDAL8lUBlwPsTcpYLWWix4Gg=s900-c-k-c0xffffffff-no-rj-m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/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43457" flipH="1">
            <a:off x="6586485" y="466459"/>
            <a:ext cx="2248389" cy="352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759150" y="357166"/>
            <a:ext cx="439390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Размещался с 09.07.1941 г. по 01.09.1944 г.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зданиях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горно-металлургического техникума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Свердловского педагогического института.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Профиль: нейрохирургический, восстановительной хирургии. На 300-720 коек.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Количество умерших военнослужащих: 20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Picture 50" descr="https://yt3.ggpht.com/a/AGF-l7_d4UsQKYqOm1cDAL8lUBlwPsTcpYLWWix4Gg=s900-c-k-c0xffffffff-no-rj-m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5272" y="1285860"/>
            <a:ext cx="1654786" cy="218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301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https://sun9-23.userapi.com/c856520/v856520054/eb9e9/pI1W2cA33k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8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07207">
            <a:off x="7279607" y="-87283"/>
            <a:ext cx="1776996" cy="18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9690" y="671210"/>
            <a:ext cx="517997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Размещался с 05.07.1941 г. по декабрь 1945 г.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Доме контор и горно-металлургическом техникуме.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Профиль: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общехирургический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терапевтический, травматологический, челюстной, протезирования. На 400-900 коек.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Количество умерших военнослужащих: 70 </a:t>
            </a:r>
          </a:p>
          <a:p>
            <a:endParaRPr lang="ru-RU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-186899"/>
            <a:ext cx="63379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810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4282" y="4856814"/>
            <a:ext cx="75583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Начальники: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Ф. Т. Богданов,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Зальманович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К. Н. Павлов,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ru-RU" sz="2400" u="sng" dirty="0" smtClean="0">
                <a:latin typeface="Times New Roman" pitchFamily="18" charset="0"/>
                <a:cs typeface="Times New Roman" pitchFamily="18" charset="0"/>
              </a:rPr>
              <a:t>Арон Иосифович Гуревич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(на фото)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http://geologi-urala.meller.su/Nekropol_1941-45/Foto-2/129-3_gurevich.jpg"/>
          <p:cNvPicPr>
            <a:picLocks noChangeAspect="1" noChangeArrowheads="1"/>
          </p:cNvPicPr>
          <p:nvPr/>
        </p:nvPicPr>
        <p:blipFill>
          <a:blip r:embed="rId5" cstate="print">
            <a:grayscl/>
            <a:lum bright="10000" contrast="-10000"/>
          </a:blip>
          <a:srcRect/>
          <a:stretch>
            <a:fillRect/>
          </a:stretch>
        </p:blipFill>
        <p:spPr bwMode="auto">
          <a:xfrm>
            <a:off x="5572132" y="2071678"/>
            <a:ext cx="2354651" cy="3219128"/>
          </a:xfrm>
          <a:prstGeom prst="ellipse">
            <a:avLst/>
          </a:prstGeom>
          <a:ln w="63500" cap="rnd">
            <a:solidFill>
              <a:schemeClr val="tx2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02" name="Picture 2" descr="https://x-lines.ru/letters/i/cyrillicscript/0907/dc2127/60/1/4ns7bcsosdemiwf64n37bxsto8em9wfa4gbpbcgozxeaae8no1mnycjzgyhnaegoz5em4egos5emkebprdtejftygwhucp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" y="300490"/>
            <a:ext cx="7201034" cy="555545"/>
          </a:xfrm>
          <a:prstGeom prst="rect">
            <a:avLst/>
          </a:prstGeom>
          <a:noFill/>
        </p:spPr>
      </p:pic>
      <p:pic>
        <p:nvPicPr>
          <p:cNvPr id="8" name="Picture 50" descr="https://yt3.ggpht.com/a/AGF-l7_d4UsQKYqOm1cDAL8lUBlwPsTcpYLWWix4Gg=s900-c-k-c0xffffffff-no-rj-m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2955" y="993836"/>
            <a:ext cx="1871350" cy="246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301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https://sun9-23.userapi.com/c856520/v856520054/eb9e9/pI1W2cA33k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8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07207">
            <a:off x="7303527" y="-48334"/>
            <a:ext cx="1905170" cy="171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286116" y="1312759"/>
            <a:ext cx="4790274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Размещался с 14.10.1941 г. по 01.01.1943 г. в горно-металлургическом техникуме.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Профиль: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общехирургический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травматологический. На 500-600 коек.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Ведущий хирург – О. Н.Бычкова.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Консультанты - профессора К. В. Пунин,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В.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М.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Каратыгин, А. А. Любимов, директор рентгенологического института С. А. Покровский.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Количество умерших военнослужащих: 2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Ильина-Петрова  Софья Симоновна"/>
          <p:cNvPicPr>
            <a:picLocks noChangeAspect="1" noChangeArrowheads="1"/>
          </p:cNvPicPr>
          <p:nvPr/>
        </p:nvPicPr>
        <p:blipFill>
          <a:blip r:embed="rId5" cstate="print">
            <a:grayscl/>
            <a:lum bright="-10000" contrast="-10000"/>
          </a:blip>
          <a:srcRect/>
          <a:stretch>
            <a:fillRect/>
          </a:stretch>
        </p:blipFill>
        <p:spPr bwMode="auto">
          <a:xfrm>
            <a:off x="357158" y="1142984"/>
            <a:ext cx="2787025" cy="3117237"/>
          </a:xfrm>
          <a:prstGeom prst="ellipse">
            <a:avLst/>
          </a:prstGeom>
          <a:ln w="63500" cap="rnd">
            <a:solidFill>
              <a:schemeClr val="tx2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89142" y="5316327"/>
            <a:ext cx="79976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Начальник госпиталя:</a:t>
            </a:r>
          </a:p>
          <a:p>
            <a:pPr algn="r"/>
            <a:r>
              <a:rPr lang="ru-RU" sz="2000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Софья Симоновна Ильина-Петрова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(на фото)</a:t>
            </a:r>
            <a:endParaRPr lang="ru-RU" sz="2000" dirty="0"/>
          </a:p>
        </p:txBody>
      </p:sp>
      <p:pic>
        <p:nvPicPr>
          <p:cNvPr id="49154" name="Picture 2" descr="https://x-lines.ru/letters/i/cyrillicscript/0907/dc2127/60/1/4ns7bcsosdemiwf64n37bxsto8em9wfa4gbpbcgozxeaae8no1mnyc3agaay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7" y="270585"/>
            <a:ext cx="5643602" cy="663272"/>
          </a:xfrm>
          <a:prstGeom prst="rect">
            <a:avLst/>
          </a:prstGeom>
          <a:noFill/>
        </p:spPr>
      </p:pic>
      <p:pic>
        <p:nvPicPr>
          <p:cNvPr id="8" name="Picture 50" descr="https://yt3.ggpht.com/a/AGF-l7_d4UsQKYqOm1cDAL8lUBlwPsTcpYLWWix4Gg=s900-c-k-c0xffffffff-no-rj-m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2955" y="993836"/>
            <a:ext cx="1871350" cy="246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3016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https://sun9-23.userapi.com/c856520/v856520054/eb9e9/pI1W2cA33k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8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07207">
            <a:off x="7407375" y="-166165"/>
            <a:ext cx="1863094" cy="18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70-летний юбилей Великой Победы: истории екатеринбургских ..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214290"/>
            <a:ext cx="2432197" cy="33790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314700" y="891224"/>
            <a:ext cx="4572000" cy="57246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Вера Павловна Крживицкая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была на фронте, но многих воинов спасла от смерти и увечья. Всю войну она проработала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врачом-рентгенологом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эвакогоспитале нашего техникума.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помощью рентгеновского аппарата она определяла, где именно застряли пули или осколки в телах раненых и отмечала это место «крестиком», для хирургов. Вера Павловна была обязана присутствовать на операции: ее ответственность была велика. Ведь если хирург не найдет осколок там, где было отмечено, и начнет  искать его, велика опасность задеть жизненно важный орган, сосуд, нерв, и тогда это вина рентгенолога. Таких ошибок в практике Крживицкой не случилось ни разу.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Военная награда Крживицкой – «За победу над Германией». А в 1966-м году ее наградили орденом Ленина.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0" descr="https://yt3.ggpht.com/a/AGF-l7_d4UsQKYqOm1cDAL8lUBlwPsTcpYLWWix4Gg=s900-c-k-c0xffffffff-no-rj-m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2396" y="1857364"/>
            <a:ext cx="1871350" cy="246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ork\Desktop\госпиталь.jpg"/>
          <p:cNvPicPr>
            <a:picLocks noChangeAspect="1" noChangeArrowheads="1"/>
          </p:cNvPicPr>
          <p:nvPr/>
        </p:nvPicPr>
        <p:blipFill>
          <a:blip r:embed="rId8" cstate="print"/>
          <a:srcRect l="12316" t="5213" r="34375" b="57808"/>
          <a:stretch>
            <a:fillRect/>
          </a:stretch>
        </p:blipFill>
        <p:spPr bwMode="auto">
          <a:xfrm>
            <a:off x="0" y="3857628"/>
            <a:ext cx="2973814" cy="25003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571612"/>
          </a:xfrm>
        </p:spPr>
        <p:txBody>
          <a:bodyPr>
            <a:normAutofit/>
          </a:bodyPr>
          <a:lstStyle/>
          <a:p>
            <a:pPr algn="ctr"/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Для раненых систематически проводились  политбеседы </a:t>
            </a:r>
            <a:b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концерты.  Читали газеты и книги, писали письма родным. </a:t>
            </a:r>
            <a:b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Оборудовали палаты. Помогали носить раненых,  ухаживали за ними.</a:t>
            </a:r>
            <a:b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концерт в госпит.jpg"/>
          <p:cNvPicPr>
            <a:picLocks noChangeAspect="1" noChangeArrowheads="1"/>
          </p:cNvPicPr>
          <p:nvPr/>
        </p:nvPicPr>
        <p:blipFill>
          <a:blip r:embed="rId2"/>
          <a:srcRect l="24219" t="54298" r="25781"/>
          <a:stretch>
            <a:fillRect/>
          </a:stretch>
        </p:blipFill>
        <p:spPr bwMode="auto">
          <a:xfrm>
            <a:off x="4571968" y="3714752"/>
            <a:ext cx="4572032" cy="3038628"/>
          </a:xfrm>
          <a:prstGeom prst="rect">
            <a:avLst/>
          </a:prstGeom>
          <a:noFill/>
        </p:spPr>
      </p:pic>
      <p:pic>
        <p:nvPicPr>
          <p:cNvPr id="4" name="Picture 2" descr="C:\Users\work\Desktop\студенты  рабол в госпит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8118" t="54051" r="21384"/>
          <a:stretch>
            <a:fillRect/>
          </a:stretch>
        </p:blipFill>
        <p:spPr bwMode="auto">
          <a:xfrm>
            <a:off x="0" y="1357298"/>
            <a:ext cx="5722726" cy="3786214"/>
          </a:xfrm>
          <a:prstGeom prst="rect">
            <a:avLst/>
          </a:prstGeom>
          <a:noFill/>
        </p:spPr>
      </p:pic>
      <p:pic>
        <p:nvPicPr>
          <p:cNvPr id="3" name="Picture 2" descr="C:\Users\work\Desktop\госпитал-студ.jpg"/>
          <p:cNvPicPr>
            <a:picLocks noChangeAspect="1" noChangeArrowheads="1"/>
          </p:cNvPicPr>
          <p:nvPr/>
        </p:nvPicPr>
        <p:blipFill>
          <a:blip r:embed="rId4"/>
          <a:srcRect l="33593" t="66117" r="36719" b="4873"/>
          <a:stretch>
            <a:fillRect/>
          </a:stretch>
        </p:blipFill>
        <p:spPr bwMode="auto">
          <a:xfrm>
            <a:off x="5857884" y="1571612"/>
            <a:ext cx="2714644" cy="1928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ork\Desktop\юбил 175 лет\фото Выпускные группы\1941-1950 14 шт-14.12\1941 общ выпуск.jpg"/>
          <p:cNvPicPr>
            <a:picLocks noChangeAspect="1" noChangeArrowheads="1"/>
          </p:cNvPicPr>
          <p:nvPr/>
        </p:nvPicPr>
        <p:blipFill>
          <a:blip r:embed="rId2" cstate="print"/>
          <a:srcRect l="18130" r="18293" b="24312"/>
          <a:stretch>
            <a:fillRect/>
          </a:stretch>
        </p:blipFill>
        <p:spPr bwMode="auto">
          <a:xfrm>
            <a:off x="4929190" y="92613"/>
            <a:ext cx="4071966" cy="3499331"/>
          </a:xfrm>
          <a:prstGeom prst="rect">
            <a:avLst/>
          </a:prstGeom>
          <a:noFill/>
        </p:spPr>
      </p:pic>
      <p:pic>
        <p:nvPicPr>
          <p:cNvPr id="3" name="Picture 2" descr="C:\Users\work\Desktop\1937-1941 общ. выпуск-1обожи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29190" cy="3584334"/>
          </a:xfrm>
          <a:prstGeom prst="rect">
            <a:avLst/>
          </a:prstGeom>
          <a:noFill/>
        </p:spPr>
      </p:pic>
      <p:pic>
        <p:nvPicPr>
          <p:cNvPr id="2" name="Picture 2" descr="C:\Users\work\Desktop\1941 МД.jpg"/>
          <p:cNvPicPr>
            <a:picLocks noChangeAspect="1" noChangeArrowheads="1"/>
          </p:cNvPicPr>
          <p:nvPr/>
        </p:nvPicPr>
        <p:blipFill>
          <a:blip r:embed="rId4" cstate="print"/>
          <a:srcRect l="15104" r="14050" b="23713"/>
          <a:stretch>
            <a:fillRect/>
          </a:stretch>
        </p:blipFill>
        <p:spPr bwMode="auto">
          <a:xfrm>
            <a:off x="0" y="3929066"/>
            <a:ext cx="2948754" cy="2308930"/>
          </a:xfrm>
          <a:prstGeom prst="rect">
            <a:avLst/>
          </a:prstGeom>
          <a:noFill/>
        </p:spPr>
      </p:pic>
      <p:pic>
        <p:nvPicPr>
          <p:cNvPr id="1027" name="Picture 3" descr="C:\Users\work\Desktop\1937-1941 хим-2-1.jpg"/>
          <p:cNvPicPr>
            <a:picLocks noChangeAspect="1" noChangeArrowheads="1"/>
          </p:cNvPicPr>
          <p:nvPr/>
        </p:nvPicPr>
        <p:blipFill>
          <a:blip r:embed="rId5" cstate="print"/>
          <a:srcRect l="14704" t="15625" r="11777" b="8201"/>
          <a:stretch>
            <a:fillRect/>
          </a:stretch>
        </p:blipFill>
        <p:spPr bwMode="auto">
          <a:xfrm>
            <a:off x="3000364" y="3929066"/>
            <a:ext cx="3049753" cy="2297759"/>
          </a:xfrm>
          <a:prstGeom prst="rect">
            <a:avLst/>
          </a:prstGeom>
          <a:noFill/>
        </p:spPr>
      </p:pic>
      <p:pic>
        <p:nvPicPr>
          <p:cNvPr id="1028" name="Picture 4" descr="C:\Users\work\Desktop\1937-1941 ГЭМ.jpg"/>
          <p:cNvPicPr>
            <a:picLocks noChangeAspect="1" noChangeArrowheads="1"/>
          </p:cNvPicPr>
          <p:nvPr/>
        </p:nvPicPr>
        <p:blipFill>
          <a:blip r:embed="rId6" cstate="print"/>
          <a:srcRect l="8213" t="6679" r="10247" b="2693"/>
          <a:stretch>
            <a:fillRect/>
          </a:stretch>
        </p:blipFill>
        <p:spPr bwMode="auto">
          <a:xfrm>
            <a:off x="6143636" y="3857628"/>
            <a:ext cx="2845445" cy="22997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108111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Работники    госпиталя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ухаживают   за ранеными   бойцами</a:t>
            </a:r>
            <a:endParaRPr lang="ru-RU" sz="2400" dirty="0"/>
          </a:p>
        </p:txBody>
      </p:sp>
      <p:pic>
        <p:nvPicPr>
          <p:cNvPr id="4" name="Picture 2" descr="https://img-fotki.yandex.ru/get/9259/13354011.1214/0_d04cc_dfa073f5_ori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11893" b="6275"/>
          <a:stretch>
            <a:fillRect/>
          </a:stretch>
        </p:blipFill>
        <p:spPr bwMode="auto">
          <a:xfrm>
            <a:off x="571472" y="1571612"/>
            <a:ext cx="3622793" cy="4525962"/>
          </a:xfrm>
          <a:prstGeom prst="rect">
            <a:avLst/>
          </a:prstGeom>
          <a:ln w="88900" cap="sq" cmpd="thickThin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/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 contrast="10000"/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b="9381"/>
          <a:stretch>
            <a:fillRect/>
          </a:stretch>
        </p:blipFill>
        <p:spPr bwMode="auto">
          <a:xfrm>
            <a:off x="4786314" y="4214818"/>
            <a:ext cx="3705437" cy="2488019"/>
          </a:xfrm>
          <a:prstGeom prst="rect">
            <a:avLst/>
          </a:prstGeom>
          <a:ln w="228600" cap="sq" cmpd="thickThin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C:\Users\work\Desktop\госпиталь.jpg"/>
          <p:cNvPicPr>
            <a:picLocks noChangeAspect="1" noChangeArrowheads="1"/>
          </p:cNvPicPr>
          <p:nvPr/>
        </p:nvPicPr>
        <p:blipFill>
          <a:blip r:embed="rId4" cstate="print"/>
          <a:srcRect l="17191" t="51042" r="34100" b="13541"/>
          <a:stretch>
            <a:fillRect/>
          </a:stretch>
        </p:blipFill>
        <p:spPr bwMode="auto">
          <a:xfrm>
            <a:off x="5286380" y="1142984"/>
            <a:ext cx="2786082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285750"/>
          <a:ext cx="8686800" cy="63074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/>
                <a:gridCol w="2895600"/>
                <a:gridCol w="2895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Студентке </a:t>
                      </a:r>
                    </a:p>
                    <a:p>
                      <a:pPr algn="ctr"/>
                      <a:r>
                        <a:rPr lang="ru-RU" sz="16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Александре Сотниковой </a:t>
                      </a:r>
                      <a:br>
                        <a:rPr lang="ru-RU" sz="16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было присвоено звание </a:t>
                      </a:r>
                      <a:br>
                        <a:rPr lang="ru-RU" sz="16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 Почетный донор СССР»</a:t>
                      </a:r>
                      <a:endParaRPr lang="ru-RU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 преподавателей и студентов  техникума были  постоянными донорами на протяжении всей войны</a:t>
                      </a:r>
                      <a:endParaRPr lang="ru-RU" sz="1600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24067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3" descr="C:\Users\work\Desktop\алексан. сотнткова.jpg"/>
          <p:cNvPicPr>
            <a:picLocks noChangeAspect="1" noChangeArrowheads="1"/>
          </p:cNvPicPr>
          <p:nvPr/>
        </p:nvPicPr>
        <p:blipFill>
          <a:blip r:embed="rId2" cstate="print"/>
          <a:srcRect l="38281" t="30660" r="28125"/>
          <a:stretch>
            <a:fillRect/>
          </a:stretch>
        </p:blipFill>
        <p:spPr bwMode="auto">
          <a:xfrm>
            <a:off x="357158" y="1857364"/>
            <a:ext cx="2713164" cy="4071966"/>
          </a:xfrm>
          <a:prstGeom prst="rect">
            <a:avLst/>
          </a:prstGeom>
          <a:noFill/>
        </p:spPr>
      </p:pic>
      <p:pic>
        <p:nvPicPr>
          <p:cNvPr id="2050" name="Picture 2" descr="C:\Users\work\Desktop\преподав доноры.jpg"/>
          <p:cNvPicPr>
            <a:picLocks noChangeAspect="1" noChangeArrowheads="1"/>
          </p:cNvPicPr>
          <p:nvPr/>
        </p:nvPicPr>
        <p:blipFill>
          <a:blip r:embed="rId3" cstate="print"/>
          <a:srcRect l="23437" t="54797" r="17969"/>
          <a:stretch>
            <a:fillRect/>
          </a:stretch>
        </p:blipFill>
        <p:spPr bwMode="auto">
          <a:xfrm>
            <a:off x="3143240" y="928670"/>
            <a:ext cx="4457408" cy="2500330"/>
          </a:xfrm>
          <a:prstGeom prst="rect">
            <a:avLst/>
          </a:prstGeom>
          <a:noFill/>
        </p:spPr>
      </p:pic>
      <p:pic>
        <p:nvPicPr>
          <p:cNvPr id="2051" name="Picture 3" descr="C:\Users\work\Desktop\доноры 4 чел.jpg"/>
          <p:cNvPicPr>
            <a:picLocks noChangeAspect="1" noChangeArrowheads="1"/>
          </p:cNvPicPr>
          <p:nvPr/>
        </p:nvPicPr>
        <p:blipFill>
          <a:blip r:embed="rId4"/>
          <a:srcRect l="35937" t="61659" r="32031"/>
          <a:stretch>
            <a:fillRect/>
          </a:stretch>
        </p:blipFill>
        <p:spPr bwMode="auto">
          <a:xfrm>
            <a:off x="4929190" y="3143248"/>
            <a:ext cx="3932147" cy="3422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457200"/>
            <a:ext cx="4276724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Работники госпиталя 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ухаживают за ранеными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бойцами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6" descr="Картинки по запросу эвакогоспитали ссср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/>
          </a:blip>
          <a:srcRect b="13526"/>
          <a:stretch>
            <a:fillRect/>
          </a:stretch>
        </p:blipFill>
        <p:spPr bwMode="auto">
          <a:xfrm>
            <a:off x="285720" y="3286124"/>
            <a:ext cx="4295462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103973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85720" y="285728"/>
            <a:ext cx="4179124" cy="2786082"/>
          </a:xfrm>
          <a:prstGeom prst="rect">
            <a:avLst/>
          </a:prstGeom>
          <a:ln w="190500" cap="sq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 descr="Картинки по запросу госпитали в школах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4963827" y="1928802"/>
            <a:ext cx="4113095" cy="2714644"/>
          </a:xfrm>
          <a:prstGeom prst="rect">
            <a:avLst/>
          </a:prstGeom>
          <a:ln w="1270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1928826"/>
          </a:xfrm>
        </p:spPr>
        <p:txBody>
          <a:bodyPr>
            <a:noAutofit/>
          </a:bodyPr>
          <a:lstStyle/>
          <a:p>
            <a:pPr algn="ctr"/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Техникум получил задание по заготовку торфа и  </a:t>
            </a:r>
            <a:r>
              <a:rPr lang="ru-RU" sz="1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лесозагатовок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Галя  Грачева, Сима  </a:t>
            </a:r>
            <a:r>
              <a:rPr lang="ru-RU" sz="1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Кискина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и  Рита  </a:t>
            </a:r>
            <a:r>
              <a:rPr lang="ru-RU" sz="1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Сырова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b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работая на торфе осенью 1942г., личным примером вели </a:t>
            </a:r>
            <a:b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собой коллектив учащихся.</a:t>
            </a:r>
            <a:b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Под пронизывающим насквозь  осенним ветром , омываемые дождем, в холод и слякоть  работали  учащиеся  техникума </a:t>
            </a:r>
            <a:b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Широкореченском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и  Монетном  </a:t>
            </a:r>
            <a:r>
              <a:rPr lang="ru-RU" sz="14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торфопредприятии</a:t>
            </a: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гачева ,кискина и сыров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675" t="54051" r="24827"/>
          <a:stretch>
            <a:fillRect/>
          </a:stretch>
        </p:blipFill>
        <p:spPr bwMode="auto">
          <a:xfrm>
            <a:off x="0" y="1928802"/>
            <a:ext cx="3995111" cy="2643206"/>
          </a:xfrm>
          <a:prstGeom prst="rect">
            <a:avLst/>
          </a:prstGeom>
          <a:noFill/>
        </p:spPr>
      </p:pic>
      <p:pic>
        <p:nvPicPr>
          <p:cNvPr id="4" name="Picture 2" descr="C:\Users\work\Desktop\торфозаготовка.jpg"/>
          <p:cNvPicPr>
            <a:picLocks noChangeAspect="1" noChangeArrowheads="1"/>
          </p:cNvPicPr>
          <p:nvPr/>
        </p:nvPicPr>
        <p:blipFill>
          <a:blip r:embed="rId3" cstate="print"/>
          <a:srcRect l="21806" t="44195" r="23105" b="11609"/>
          <a:stretch>
            <a:fillRect/>
          </a:stretch>
        </p:blipFill>
        <p:spPr bwMode="auto">
          <a:xfrm>
            <a:off x="1711042" y="4643446"/>
            <a:ext cx="3156879" cy="2071702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торфоразработки в войну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5072066" y="2071678"/>
            <a:ext cx="3853464" cy="3541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8686800" cy="119536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Бойцы Красной Армии </a:t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лечении  в госпитале 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work\Desktop\1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94790"/>
            <a:ext cx="8643998" cy="51792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85728"/>
            <a:ext cx="8686800" cy="1214446"/>
          </a:xfrm>
        </p:spPr>
        <p:txBody>
          <a:bodyPr>
            <a:noAutofit/>
          </a:bodyPr>
          <a:lstStyle/>
          <a:p>
            <a:pPr algn="ctr"/>
            <a:r>
              <a:rPr lang="ru-RU" sz="16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сентябре 1944 года  по указанию ГК обороны </a:t>
            </a:r>
            <a:br>
              <a:rPr lang="ru-RU" sz="16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(по личному ходатайству П.Ф. </a:t>
            </a:r>
            <a:r>
              <a:rPr lang="ru-RU" sz="14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Ломако</a:t>
            </a:r>
            <a:r>
              <a:rPr lang="ru-RU" sz="1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 А.И. Микояна и К.Е. </a:t>
            </a:r>
            <a:r>
              <a:rPr lang="ru-RU" sz="1400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Ваорошилова</a:t>
            </a:r>
            <a:r>
              <a:rPr lang="ru-RU" sz="1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14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Свердловскому горно-металлургическому техникуму </a:t>
            </a:r>
            <a:r>
              <a:rPr lang="ru-RU" sz="16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были возвращены  занятые в начале войны  госпиталем </a:t>
            </a:r>
            <a:br>
              <a:rPr lang="ru-RU" sz="16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главный учебный корпус и здание общежития.</a:t>
            </a: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4" name="Picture 2" descr="C:\Users\work\Desktop\___5 - коп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00174"/>
            <a:ext cx="8685391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1785950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Работники и воспитанники  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Свердловского </a:t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горно-металлургического техникума, </a:t>
            </a: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павшие в боях  за свободу и независимость  нашей Родины в Великой Отечественной  войне:</a:t>
            </a:r>
            <a:endParaRPr lang="ru-RU" sz="1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2000240"/>
          <a:ext cx="8686800" cy="339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3400"/>
                <a:gridCol w="4343400"/>
              </a:tblGrid>
              <a:tr h="339472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А.И.</a:t>
                      </a:r>
                      <a:r>
                        <a:rPr lang="ru-RU" sz="180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Борисов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А.Я. Гуляев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Г.И. </a:t>
                      </a:r>
                      <a:r>
                        <a:rPr lang="ru-RU" sz="18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Дерковкий</a:t>
                      </a:r>
                      <a:endParaRPr lang="ru-RU" sz="180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В.А. Ефимов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А.М. </a:t>
                      </a:r>
                      <a:r>
                        <a:rPr lang="ru-RU" sz="18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Идлянский</a:t>
                      </a:r>
                      <a:endParaRPr lang="ru-RU" sz="180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Л.Е. </a:t>
                      </a:r>
                      <a:r>
                        <a:rPr lang="ru-RU" sz="18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Карамышев</a:t>
                      </a:r>
                      <a:endParaRPr lang="ru-RU" sz="180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С.Л. </a:t>
                      </a:r>
                      <a:r>
                        <a:rPr lang="ru-RU" sz="18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Киряков</a:t>
                      </a:r>
                      <a:endParaRPr lang="ru-RU" sz="180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И.П. Ковалев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Н.В. </a:t>
                      </a:r>
                      <a:r>
                        <a:rPr lang="ru-RU" sz="18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Коскин</a:t>
                      </a:r>
                      <a:endParaRPr lang="ru-RU" sz="180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А.Н. Кузнецов</a:t>
                      </a:r>
                    </a:p>
                    <a:p>
                      <a:pPr algn="ctr"/>
                      <a:endParaRPr lang="ru-RU" sz="180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А.С. </a:t>
                      </a:r>
                      <a:r>
                        <a:rPr lang="ru-RU" sz="18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Мамыкин</a:t>
                      </a:r>
                      <a:endParaRPr lang="ru-RU" sz="180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П.Ф. Наумов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В.И. Никонов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А.А.Обожин</a:t>
                      </a:r>
                      <a:endParaRPr lang="ru-RU" sz="180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Г.П. Огиенко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С.В. Панфилов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И.М. </a:t>
                      </a:r>
                      <a:r>
                        <a:rPr lang="ru-RU" sz="18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Рушков</a:t>
                      </a:r>
                      <a:endParaRPr lang="ru-RU" sz="180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В.А. </a:t>
                      </a:r>
                      <a:r>
                        <a:rPr lang="ru-RU" sz="18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Скурихин</a:t>
                      </a:r>
                      <a:endParaRPr lang="ru-RU" sz="180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Н.П. Сорокин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Р.Г. </a:t>
                      </a:r>
                      <a:r>
                        <a:rPr lang="ru-RU" sz="1800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Фактулов</a:t>
                      </a:r>
                      <a:endParaRPr lang="ru-RU" sz="1800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24000" y="5404508"/>
          <a:ext cx="6096000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1285884">
                <a:tc>
                  <a:txBody>
                    <a:bodyPr/>
                    <a:lstStyle/>
                    <a:p>
                      <a:pPr algn="ctr"/>
                      <a:r>
                        <a:rPr lang="ru-RU" sz="40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Они остались молодыми навсегда!</a:t>
                      </a:r>
                      <a:endParaRPr lang="ru-RU" sz="4000" b="1" i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Картинки по запросу подарки фронтовикам в великую отечественную войну"/>
          <p:cNvPicPr>
            <a:picLocks noChangeAspect="1" noChangeArrowheads="1"/>
          </p:cNvPicPr>
          <p:nvPr/>
        </p:nvPicPr>
        <p:blipFill>
          <a:blip r:embed="rId3" cstate="print"/>
          <a:srcRect b="3051"/>
          <a:stretch>
            <a:fillRect/>
          </a:stretch>
        </p:blipFill>
        <p:spPr bwMode="auto">
          <a:xfrm>
            <a:off x="2714612" y="1142984"/>
            <a:ext cx="3616015" cy="30492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5B718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42" name="Picture 18" descr="https://sun9-23.userapi.com/c856520/v856520054/eb9e9/pI1W2cA33k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8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07207">
            <a:off x="7074033" y="-111530"/>
            <a:ext cx="1985429" cy="18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2911" y="4071942"/>
            <a:ext cx="82214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                    Учащиеся и преподаватели техникума по  призыву </a:t>
            </a: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                   комсомольцев вносили деньги на выпуск боевой военной</a:t>
            </a: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                       техники; собирали  теплые вещи: валенки, рукавицы,</a:t>
            </a: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                         куртки, шапки-ушанки.  Сотни подарков были посланы на     </a:t>
            </a: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фронт от имени коллектива техникума.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</a:t>
            </a:r>
          </a:p>
        </p:txBody>
      </p:sp>
      <p:pic>
        <p:nvPicPr>
          <p:cNvPr id="16386" name="Picture 2" descr="Картинки по запросу посылки от техникум в великую отечественную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9639" y="204281"/>
            <a:ext cx="1910075" cy="3395688"/>
          </a:xfrm>
          <a:prstGeom prst="rect">
            <a:avLst/>
          </a:prstGeom>
          <a:ln w="88900" cap="sq" cmpd="thickThin">
            <a:solidFill>
              <a:srgbClr val="44556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0" descr="https://yt3.ggpht.com/a/AGF-l7_d4UsQKYqOm1cDAL8lUBlwPsTcpYLWWix4Gg=s900-c-k-c0xffffffff-no-rj-m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0000" b="90000" l="10000" r="90000"/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43457" flipH="1">
            <a:off x="6466870" y="466459"/>
            <a:ext cx="2248389" cy="352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0" descr="https://yt3.ggpht.com/a/AGF-l7_d4UsQKYqOm1cDAL8lUBlwPsTcpYLWWix4Gg=s900-c-k-c0xffffffff-no-rj-m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2955" y="993836"/>
            <a:ext cx="1871350" cy="246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x-lines.ru/letters/i/cyrillicscript/0942/dc2127/60/1/4nx7bxsosuembwcy4n7pbqy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05797" y="212387"/>
            <a:ext cx="2336006" cy="800100"/>
          </a:xfrm>
          <a:prstGeom prst="rect">
            <a:avLst/>
          </a:prstGeom>
          <a:noFill/>
        </p:spPr>
      </p:pic>
      <p:sp>
        <p:nvSpPr>
          <p:cNvPr id="9" name="Равнобедренный треугольник 8"/>
          <p:cNvSpPr/>
          <p:nvPr/>
        </p:nvSpPr>
        <p:spPr>
          <a:xfrm>
            <a:off x="0" y="5816009"/>
            <a:ext cx="1142976" cy="684825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215310" y="5688421"/>
            <a:ext cx="999104" cy="240910"/>
          </a:xfrm>
          <a:prstGeom prst="triangl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629979" y="5497035"/>
            <a:ext cx="941625" cy="789486"/>
          </a:xfrm>
          <a:prstGeom prst="triangle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9751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 подарков</a:t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для бойцов Красной Армии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4" name="Picture 2" descr="Картинки по запросу подарки фронт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8072494" cy="5286388"/>
          </a:xfrm>
          <a:prstGeom prst="rect">
            <a:avLst/>
          </a:prstGeom>
          <a:ln w="88900" cap="sq" cmpd="thickThin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24288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	</a:t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3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годы войны  значительно выросла роль</a:t>
            </a:r>
            <a:b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Свердловского</a:t>
            </a:r>
            <a:b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горно-металлургического техникума :</a:t>
            </a:r>
            <a:b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готовя специалистов для цветной металлургии, </a:t>
            </a:r>
            <a:b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он оказался  на одном  из важнейших участках  подготовки кадров  для</a:t>
            </a:r>
            <a:b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оборонной  промышленности Урала.</a:t>
            </a:r>
            <a: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2571744"/>
            <a:ext cx="8001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ctr">
              <a:buNone/>
            </a:pP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Свердловский обком партии, </a:t>
            </a:r>
            <a:r>
              <a:rPr lang="ru-RU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Минцветмет</a:t>
            </a: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Министерство высшего и среднего образования, учитывая заслуги  техникума  в подготовке кадров, сделали Правительству  СССР  представление  в связи со столетним юбилеем о награждении  техникума.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Техникум- </a:t>
            </a:r>
            <a:r>
              <a:rPr lang="ru-RU" b="1" i="1" dirty="0" err="1" smtClean="0">
                <a:solidFill>
                  <a:srgbClr val="C00000"/>
                </a:solidFill>
              </a:rPr>
              <a:t>эвако-пункт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В конце июня 1941г. Решением правительства Наркомат цветной металлургии , которому был подчинен техникум  был дислоцирован  из Москвы в Свердловск. Техникум был превращен в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эвако-пункт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для встречи  наркомата. Аудитории были превращены  в спальные комнаты.               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Первый эшелон, во главе с заместителем наркома тов. Андроповым П.Я., прибыл 20 июля 1941г. и был размещен  в здании  учебного корпуса техникума, а учебный процесс  проходил  в корпусе горного отделения и  в общежитии на ул. Февральской революции  в  3 смены.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Через несколько дней  Наркомат начал нормальную работу  в здании  на углу улиц Ленина и Толмачева, а члены семей  сотрудников  получали ордера в Райсовете  для размещения на  частных квартирах и покидали  учебный корпус  техникума.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2071678"/>
          </a:xfrm>
        </p:spPr>
        <p:txBody>
          <a:bodyPr>
            <a:normAutofit/>
          </a:bodyPr>
          <a:lstStyle/>
          <a:p>
            <a:pPr algn="ctr"/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Свердловский</a:t>
            </a:r>
            <a:b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горно-металлургический техникум </a:t>
            </a:r>
            <a:b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первый среди техникумов страны  был награжден</a:t>
            </a:r>
            <a:b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орденом Трудового Красного Знамени.</a:t>
            </a:r>
            <a:endParaRPr lang="ru-RU" sz="1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work\Desktop\орден тр. крас. знамени.jpg"/>
          <p:cNvPicPr>
            <a:picLocks noChangeAspect="1" noChangeArrowheads="1"/>
          </p:cNvPicPr>
          <p:nvPr/>
        </p:nvPicPr>
        <p:blipFill>
          <a:blip r:embed="rId2"/>
          <a:srcRect l="24419" t="41429" r="10465" b="27288"/>
          <a:stretch>
            <a:fillRect/>
          </a:stretch>
        </p:blipFill>
        <p:spPr bwMode="auto">
          <a:xfrm>
            <a:off x="1071538" y="1785926"/>
            <a:ext cx="7072362" cy="4843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 преподаватели и сотрудники</a:t>
            </a:r>
            <a:b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Свердловского горно-металлургического техникума  были награждены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Правительсвенными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наградами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work\Desktop\гос. наград  1947.jpg"/>
          <p:cNvPicPr>
            <a:picLocks noGrp="1"/>
          </p:cNvPicPr>
          <p:nvPr>
            <p:ph idx="1"/>
          </p:nvPr>
        </p:nvPicPr>
        <p:blipFill>
          <a:blip r:embed="rId2"/>
          <a:srcRect l="20927" t="12821" r="17317" b="26806"/>
          <a:stretch>
            <a:fillRect/>
          </a:stretch>
        </p:blipFill>
        <p:spPr bwMode="auto">
          <a:xfrm rot="10800000">
            <a:off x="357158" y="1571612"/>
            <a:ext cx="3643338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C:\Users\work\Desktop\гос. наград-2.jpg"/>
          <p:cNvPicPr>
            <a:picLocks/>
          </p:cNvPicPr>
          <p:nvPr/>
        </p:nvPicPr>
        <p:blipFill>
          <a:blip r:embed="rId3"/>
          <a:srcRect l="24011" t="20047" r="41665" b="36196"/>
          <a:stretch>
            <a:fillRect/>
          </a:stretch>
        </p:blipFill>
        <p:spPr bwMode="auto">
          <a:xfrm rot="5400000">
            <a:off x="4786313" y="1428737"/>
            <a:ext cx="3500463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071538" y="6097904"/>
            <a:ext cx="7715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4 труднейших военных года техникум подготовил 400 специалистов 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2043106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это же время </a:t>
            </a:r>
            <a:b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решением правительства  </a:t>
            </a:r>
            <a:b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техникуму присваивается  имя </a:t>
            </a:r>
            <a:b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великого  уральского умельца</a:t>
            </a:r>
            <a:b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Ивана Ивановича Ползунова</a:t>
            </a:r>
            <a:b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polzhunov_small.jpg"/>
          <p:cNvPicPr>
            <a:picLocks noChangeAspect="1" noChangeArrowheads="1"/>
          </p:cNvPicPr>
          <p:nvPr/>
        </p:nvPicPr>
        <p:blipFill>
          <a:blip r:embed="rId2"/>
          <a:srcRect b="5505"/>
          <a:stretch>
            <a:fillRect/>
          </a:stretch>
        </p:blipFill>
        <p:spPr bwMode="auto">
          <a:xfrm>
            <a:off x="928662" y="2285992"/>
            <a:ext cx="3357586" cy="4286280"/>
          </a:xfrm>
          <a:prstGeom prst="rect">
            <a:avLst/>
          </a:prstGeom>
          <a:noFill/>
        </p:spPr>
      </p:pic>
      <p:pic>
        <p:nvPicPr>
          <p:cNvPr id="1027" name="Picture 3" descr="C:\Users\work\Desktop\f9WKU83zKHrt8G1HF2jWSaM1DWAkptPCM0NYHVO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000627" y="2285992"/>
            <a:ext cx="3143272" cy="42751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04784" y="428604"/>
            <a:ext cx="8380467" cy="628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агетная рамка 7"/>
          <p:cNvSpPr/>
          <p:nvPr/>
        </p:nvSpPr>
        <p:spPr>
          <a:xfrm>
            <a:off x="214282" y="4143380"/>
            <a:ext cx="5000660" cy="2714620"/>
          </a:xfrm>
          <a:prstGeom prst="beve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10000" contrast="20000"/>
          </a:blip>
          <a:srcRect b="12338"/>
          <a:stretch>
            <a:fillRect/>
          </a:stretch>
        </p:blipFill>
        <p:spPr bwMode="auto">
          <a:xfrm>
            <a:off x="5715008" y="3000372"/>
            <a:ext cx="2592828" cy="3403478"/>
          </a:xfrm>
          <a:prstGeom prst="rect">
            <a:avLst/>
          </a:prstGeom>
          <a:ln w="228600" cap="sq" cmpd="thickThin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18" descr="https://sun9-23.userapi.com/c856520/v856520054/eb9e9/pI1W2cA33k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8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07207">
            <a:off x="7338187" y="5104"/>
            <a:ext cx="1637189" cy="177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 descr="https://x-lines.ru/letters/i/cyrillicscript/0605/dc2127/60/1/4nkpbqgtodemmwf44gbpbxstoyopdysoszeamwf74nhpbqstoxem3wfordeanebt8r3ukegoz9emhebt8r5uregosxem7wfw4gf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569" y="285727"/>
            <a:ext cx="6726727" cy="73807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47207" y="4000505"/>
            <a:ext cx="41819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Виктор Михайлович Сивков   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в начале своей деятельности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техникуме.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0" descr="https://yt3.ggpht.com/a/AGF-l7_d4UsQKYqOm1cDAL8lUBlwPsTcpYLWWix4Gg=s900-c-k-c0xffffffff-no-rj-m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52955" y="993836"/>
            <a:ext cx="1871350" cy="246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8" cstate="print">
            <a:grayscl/>
          </a:blip>
          <a:srcRect/>
          <a:stretch>
            <a:fillRect/>
          </a:stretch>
        </p:blipFill>
        <p:spPr bwMode="auto">
          <a:xfrm>
            <a:off x="2071670" y="1071546"/>
            <a:ext cx="2057400" cy="2900353"/>
          </a:xfrm>
          <a:prstGeom prst="ellipse">
            <a:avLst/>
          </a:prstGeom>
          <a:ln w="63500" cap="rnd">
            <a:solidFill>
              <a:schemeClr val="tx2">
                <a:lumMod val="5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59742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2852"/>
            <a:ext cx="8686800" cy="18573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первые месяцы войны  в ряды Красной Армии ушли добровольцами   6 преподавателей.  </a:t>
            </a:r>
            <a:b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49 студентов   были призваны  в РККА и военные училища, около 150  учащихся  поступили на военные заводы.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          При формировании Уральского добровольческого  танкового корпуса  готовы были идти на фронт  целые группы учащихся.</a:t>
            </a: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           Группа химиков 3 курса  попросили направить их  в действующую армию.</a:t>
            </a: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           Группа 4 курса ГЭМ после защиты дипломов  в полном составе  ушли добровольцами на фронт.</a:t>
            </a:r>
            <a:endParaRPr lang="ru-RU" sz="7200" dirty="0" smtClean="0"/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    	      В сентябре 1941г. техникум получил  распоряжение  освободить свои   основные здания – учебный корпус   и общежитие  техникума ,для размещения    эвакогоспиталя  № 3860.</a:t>
            </a: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              В короткий срок техникум превратился  в настоящий госпиталь.</a:t>
            </a: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      на 1 этаже- разместились подсобные помещения: пищеблок, канцелярия, склады, парикмахерская, библиотека, раздевалка и др. </a:t>
            </a: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             2-3 этажи  были заняты  под палаты, перевязочные, операционные. Актовый зал превращен в огромную  палату.</a:t>
            </a: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              На сцене  лежали  самые тяжело больные.</a:t>
            </a:r>
          </a:p>
          <a:p>
            <a:pPr>
              <a:buNone/>
            </a:pP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             Учебные занятия проводились в 2 –</a:t>
            </a:r>
            <a:r>
              <a:rPr lang="ru-RU" sz="7200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помещениях  в 13 комнатах в 2-3 смены:</a:t>
            </a:r>
          </a:p>
          <a:p>
            <a:pPr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       в здании горного отделения и в общежитии на ул. Февральской революции. </a:t>
            </a:r>
          </a:p>
          <a:p>
            <a:pPr>
              <a:buNone/>
            </a:pPr>
            <a:endParaRPr lang="ru-RU" sz="5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https://sun9-23.userapi.com/c856520/v856520054/eb9e9/pI1W2cA33k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888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07207">
            <a:off x="7158950" y="-101514"/>
            <a:ext cx="1899331" cy="187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grayscl/>
            <a:lum contrast="-10000"/>
          </a:blip>
          <a:srcRect/>
          <a:stretch>
            <a:fillRect/>
          </a:stretch>
        </p:blipFill>
        <p:spPr bwMode="auto">
          <a:xfrm>
            <a:off x="428596" y="1071546"/>
            <a:ext cx="1670726" cy="25623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28310" y="3959156"/>
            <a:ext cx="31225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Был   мобилизован 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 отправлен на фронт в первые месяцы войны, оставив должность 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зам. директора техникума по 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учебной работе. На Западном 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фронте занимал должность  танкиста.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grayscl/>
            <a:lum contrast="-10000"/>
          </a:blip>
          <a:srcRect/>
          <a:stretch>
            <a:fillRect/>
          </a:stretch>
        </p:blipFill>
        <p:spPr bwMode="auto">
          <a:xfrm>
            <a:off x="3929058" y="1500174"/>
            <a:ext cx="1673023" cy="26240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25410" y="214290"/>
            <a:ext cx="24426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Воинков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Иван Семенович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57554" y="4286256"/>
            <a:ext cx="2857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Гоштейн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Соломон Михайлович 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grayscl/>
            <a:lum contrast="-10000"/>
          </a:blip>
          <a:srcRect/>
          <a:stretch>
            <a:fillRect/>
          </a:stretch>
        </p:blipFill>
        <p:spPr bwMode="auto">
          <a:xfrm>
            <a:off x="6786578" y="2428868"/>
            <a:ext cx="1683355" cy="25778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390045" y="1714488"/>
            <a:ext cx="25714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Ильин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Владимир Яковлевич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231533" y="5143512"/>
            <a:ext cx="45553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техникуме занимал должность </a:t>
            </a:r>
          </a:p>
          <a:p>
            <a:pPr algn="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преподавателя механики. Был </a:t>
            </a:r>
          </a:p>
          <a:p>
            <a:pPr algn="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мобилизован 15 июля 1941 года. Занимал должность полкового инженера технической службы дивизии Московского фронта.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4409" y="142852"/>
            <a:ext cx="3300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Заведующий химико-металлургическим отделением,            направлен служить в войска химических     подразделений.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                                      </a:t>
            </a:r>
            <a: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Архивная справка    </a:t>
            </a:r>
            <a:b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от 03.01.1986г.</a:t>
            </a:r>
            <a:endParaRPr lang="ru-RU" sz="31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госпит 1345.jpg"/>
          <p:cNvPicPr>
            <a:picLocks noChangeAspect="1" noChangeArrowheads="1"/>
          </p:cNvPicPr>
          <p:nvPr/>
        </p:nvPicPr>
        <p:blipFill>
          <a:blip r:embed="rId2"/>
          <a:srcRect l="6186" t="8363" r="12371" b="9163"/>
          <a:stretch>
            <a:fillRect/>
          </a:stretch>
        </p:blipFill>
        <p:spPr bwMode="auto">
          <a:xfrm>
            <a:off x="1242957" y="2357406"/>
            <a:ext cx="7901043" cy="4500594"/>
          </a:xfrm>
          <a:prstGeom prst="rect">
            <a:avLst/>
          </a:prstGeom>
          <a:noFill/>
        </p:spPr>
      </p:pic>
      <p:pic>
        <p:nvPicPr>
          <p:cNvPr id="5" name="Рисунок 4" descr="C:\Users\work\Desktop\арх. справка-госпит 3860.jpg"/>
          <p:cNvPicPr/>
          <p:nvPr/>
        </p:nvPicPr>
        <p:blipFill>
          <a:blip r:embed="rId3" cstate="print"/>
          <a:srcRect t="30437" b="28788"/>
          <a:stretch>
            <a:fillRect/>
          </a:stretch>
        </p:blipFill>
        <p:spPr bwMode="auto">
          <a:xfrm>
            <a:off x="214282" y="142852"/>
            <a:ext cx="400052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work\Desktop\сгмт в вов\сп на вов.jpg"/>
          <p:cNvPicPr/>
          <p:nvPr/>
        </p:nvPicPr>
        <p:blipFill>
          <a:blip r:embed="rId2"/>
          <a:srcRect l="15713" t="11538" r="6521" b="30653"/>
          <a:stretch>
            <a:fillRect/>
          </a:stretch>
        </p:blipFill>
        <p:spPr bwMode="auto">
          <a:xfrm>
            <a:off x="428596" y="214290"/>
            <a:ext cx="7929618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8686800" cy="857256"/>
          </a:xfrm>
        </p:spPr>
        <p:txBody>
          <a:bodyPr/>
          <a:lstStyle/>
          <a:p>
            <a:pPr algn="ctr"/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первые месяцы войны ушли на фронт добровольцами</a:t>
            </a:r>
            <a:b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секретари комсомольской организации  техникума </a:t>
            </a:r>
            <a:b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Александр </a:t>
            </a:r>
            <a:r>
              <a:rPr lang="ru-RU" sz="16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Обожин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Григорий Лавин.</a:t>
            </a:r>
            <a:endParaRPr lang="ru-RU" sz="1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work\Desktop\обожин  извещение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1093" t="33883" r="21094"/>
          <a:stretch>
            <a:fillRect/>
          </a:stretch>
        </p:blipFill>
        <p:spPr bwMode="auto">
          <a:xfrm>
            <a:off x="3571868" y="1357298"/>
            <a:ext cx="5442756" cy="4525962"/>
          </a:xfrm>
          <a:prstGeom prst="rect">
            <a:avLst/>
          </a:prstGeom>
          <a:noFill/>
        </p:spPr>
      </p:pic>
      <p:pic>
        <p:nvPicPr>
          <p:cNvPr id="5" name="Рисунок 4" descr="C:\Users\work\Desktop\обожин.jpg"/>
          <p:cNvPicPr/>
          <p:nvPr/>
        </p:nvPicPr>
        <p:blipFill>
          <a:blip r:embed="rId3"/>
          <a:srcRect l="40246" t="40093" r="34099" b="34732"/>
          <a:stretch>
            <a:fillRect/>
          </a:stretch>
        </p:blipFill>
        <p:spPr bwMode="auto">
          <a:xfrm flipV="1">
            <a:off x="428596" y="1714488"/>
            <a:ext cx="3000396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797</TotalTime>
  <Words>834</Words>
  <PresentationFormat>Экран (4:3)</PresentationFormat>
  <Paragraphs>169</Paragraphs>
  <Slides>33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Трек</vt:lpstr>
      <vt:lpstr>                Свердловский                           горно-металлургический техникум                     в годы                         Великой Отечественной  войны.                        1941-1945гг.</vt:lpstr>
      <vt:lpstr>Слайд 2</vt:lpstr>
      <vt:lpstr>Техникум- эвако-пункт</vt:lpstr>
      <vt:lpstr>Слайд 4</vt:lpstr>
      <vt:lpstr>В первые месяцы войны  в ряды Красной Армии ушли добровольцами   6 преподавателей.      49 студентов   были призваны  в РККА и военные училища, около 150  учащихся  поступили на военные заводы.</vt:lpstr>
      <vt:lpstr>Слайд 6</vt:lpstr>
      <vt:lpstr>                                            Архивная справка                                                        от 03.01.1986г.</vt:lpstr>
      <vt:lpstr>Слайд 8</vt:lpstr>
      <vt:lpstr>В первые месяцы войны ушли на фронт добровольцами   секретари комсомольской организации  техникума   Александр Обожин и Григорий Лавин.</vt:lpstr>
      <vt:lpstr>Микунис Р.М., преподаватель русского языка  и литературы и студентки победители    Всероссийского конкурса рефератов  среди  учащихся ССУЗов   на общественно-политическую  тему </vt:lpstr>
      <vt:lpstr> </vt:lpstr>
      <vt:lpstr>В сентябре  1941 года  учебный корпус  был передан   санитарному управлению Урал ВО  под госпиталь.,   а  через 2 месяца  под госпиталь было отдано и здание  горного отделения</vt:lpstr>
      <vt:lpstr>Слайд 13</vt:lpstr>
      <vt:lpstr>Госпитали, расположенные  в Свердловском горно-металлургическом техникуме  пр. Ленина, д. 28  и  ул. Белинского, д. 71в </vt:lpstr>
      <vt:lpstr>Слайд 15</vt:lpstr>
      <vt:lpstr>Слайд 16</vt:lpstr>
      <vt:lpstr>Слайд 17</vt:lpstr>
      <vt:lpstr>Слайд 18</vt:lpstr>
      <vt:lpstr>Для раненых систематически проводились  политбеседы  и концерты.  Читали газеты и книги, писали письма родным.  Оборудовали палаты. Помогали носить раненых,  ухаживали за ними. .</vt:lpstr>
      <vt:lpstr>Работники    госпиталя  ухаживают   за ранеными   бойцами</vt:lpstr>
      <vt:lpstr>Слайд 21</vt:lpstr>
      <vt:lpstr>Работники госпиталя  ухаживают за ранеными  бойцами</vt:lpstr>
      <vt:lpstr>Техникум получил задание по заготовку торфа и  лесозагатовок Галя  Грачева, Сима  Кискина  и  Рита  Сырова ,  работая на торфе осенью 1942г., личным примером вели  за собой коллектив учащихся.  Под пронизывающим насквозь  осенним ветром , омываемые дождем, в холод и слякоть  работали  учащиеся  техникума  на Широкореченском  и  Монетном  торфопредприятии.</vt:lpstr>
      <vt:lpstr>Бойцы Красной Армии  на лечении  в госпитале </vt:lpstr>
      <vt:lpstr>В сентябре 1944 года  по указанию ГК обороны   (по личному ходатайству П.Ф. Ломако,  А.И. Микояна и К.Е. Ваорошилова) Свердловскому горно-металлургическому техникуму  были возвращены  занятые в начале войны  госпиталем   главный учебный корпус и здание общежития. </vt:lpstr>
      <vt:lpstr>Работники и воспитанники    Свердловского  горно-металлургического техникума, павшие в боях  за свободу и независимость  нашей Родины в Великой Отечественной  войне:</vt:lpstr>
      <vt:lpstr>Слайд 27</vt:lpstr>
      <vt:lpstr>Формирование  подарков  для бойцов Красной Армии</vt:lpstr>
      <vt:lpstr>   В годы войны  значительно выросла роль  Свердловского  горно-металлургического техникума :   готовя специалистов для цветной металлургии,  он оказался  на одном  из важнейших участках  подготовки кадров  для  оборонной  промышленности Урала. </vt:lpstr>
      <vt:lpstr>Свердловский  горно-металлургический техникум     первый среди техникумов страны  был награжден   орденом Трудового Красного Знамени.</vt:lpstr>
      <vt:lpstr>Все преподаватели и сотрудники  Свердловского горно-металлургического техникума  были награждены Правительсвенными наградами</vt:lpstr>
      <vt:lpstr>В это же время   решением правительства   техникуму присваивается  имя  великого  уральского умельца   Ивана Ивановича Ползунова 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Свердловский  горно-металлургический техникум  в годы  Великой Отечественной  войны  1941-1945гг.</dc:title>
  <dc:creator>work</dc:creator>
  <cp:lastModifiedBy>work</cp:lastModifiedBy>
  <cp:revision>124</cp:revision>
  <dcterms:created xsi:type="dcterms:W3CDTF">2022-12-19T05:42:39Z</dcterms:created>
  <dcterms:modified xsi:type="dcterms:W3CDTF">2023-05-10T07:54:18Z</dcterms:modified>
</cp:coreProperties>
</file>