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75" r:id="rId4"/>
    <p:sldId id="261" r:id="rId5"/>
    <p:sldId id="262" r:id="rId6"/>
    <p:sldId id="260" r:id="rId7"/>
    <p:sldId id="264" r:id="rId8"/>
    <p:sldId id="263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797" autoAdjust="0"/>
  </p:normalViewPr>
  <p:slideViewPr>
    <p:cSldViewPr>
      <p:cViewPr varScale="1">
        <p:scale>
          <a:sx n="81" d="100"/>
          <a:sy n="81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642918"/>
            <a:ext cx="7572428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Руководители: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dirty="0" smtClean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словесной и арифметической школ;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-Уральского горного училища; </a:t>
            </a:r>
            <a:br>
              <a:rPr lang="ru-RU" sz="2400" dirty="0" smtClean="0"/>
            </a:br>
            <a:r>
              <a:rPr lang="ru-RU" sz="2400" dirty="0" smtClean="0"/>
              <a:t>- Свердловского горно-металлургического  </a:t>
            </a:r>
            <a:br>
              <a:rPr lang="ru-RU" sz="2400" dirty="0" smtClean="0"/>
            </a:br>
            <a:r>
              <a:rPr lang="ru-RU" sz="2400" dirty="0" smtClean="0"/>
              <a:t>   техникума имени И.И. Ползунова</a:t>
            </a:r>
            <a:br>
              <a:rPr lang="ru-RU" sz="2400" dirty="0" smtClean="0"/>
            </a:br>
            <a:r>
              <a:rPr lang="ru-RU" sz="2400" dirty="0" smtClean="0"/>
              <a:t>-Уральского государственного колледжа имени И.И. Ползунова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428625"/>
          <a:ext cx="7467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5000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Куренных Н.Б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1933г.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Куренных Н.Б.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Основной задачей  директора</a:t>
                      </a:r>
                      <a:r>
                        <a:rPr lang="ru-RU" baseline="0" dirty="0" smtClean="0"/>
                        <a:t> 1933 года было сохранение контингента учащихся и обеспечение учебного процесса.</a:t>
                      </a:r>
                      <a:endParaRPr lang="ru-RU" dirty="0" smtClean="0"/>
                    </a:p>
                    <a:p>
                      <a:pPr>
                        <a:tabLst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куренных.jpg"/>
          <p:cNvPicPr/>
          <p:nvPr/>
        </p:nvPicPr>
        <p:blipFill>
          <a:blip r:embed="rId2"/>
          <a:srcRect l="39647" r="19583" b="57876"/>
          <a:stretch>
            <a:fillRect/>
          </a:stretch>
        </p:blipFill>
        <p:spPr bwMode="auto">
          <a:xfrm>
            <a:off x="1000100" y="428604"/>
            <a:ext cx="27860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57188"/>
          <a:ext cx="7467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03610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Черных К.Г.</a:t>
                      </a:r>
                    </a:p>
                    <a:p>
                      <a:pPr algn="ctr"/>
                      <a:r>
                        <a:rPr lang="ru-RU" dirty="0" smtClean="0"/>
                        <a:t>1933г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Задачей директора 1933года</a:t>
                      </a:r>
                      <a:r>
                        <a:rPr lang="ru-RU" baseline="0" dirty="0" smtClean="0"/>
                        <a:t> состояла в налаживании работы учебной части техникума и сохранение педагогического коллектива.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черных.jpg"/>
          <p:cNvPicPr/>
          <p:nvPr/>
        </p:nvPicPr>
        <p:blipFill>
          <a:blip r:embed="rId2"/>
          <a:srcRect l="57784" t="2334" r="26646" b="82264"/>
          <a:stretch>
            <a:fillRect/>
          </a:stretch>
        </p:blipFill>
        <p:spPr bwMode="auto">
          <a:xfrm>
            <a:off x="1071538" y="428604"/>
            <a:ext cx="2047875" cy="27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57188"/>
          <a:ext cx="7467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07182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Достовалов П.И.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1934-1935гг.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Директору</a:t>
                      </a:r>
                      <a:r>
                        <a:rPr lang="ru-RU" baseline="0" dirty="0" smtClean="0"/>
                        <a:t> техникума  необходимо было совершенствовать  материальную базу, улучшить  работу всего коллектива в связи с увеличением  контингента учащихся.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достовалов.jpg"/>
          <p:cNvPicPr/>
          <p:nvPr/>
        </p:nvPicPr>
        <p:blipFill>
          <a:blip r:embed="rId2"/>
          <a:srcRect l="51310" r="34099" b="87179"/>
          <a:stretch>
            <a:fillRect/>
          </a:stretch>
        </p:blipFill>
        <p:spPr bwMode="auto">
          <a:xfrm>
            <a:off x="1071538" y="357166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85750"/>
          <a:ext cx="811532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5286412"/>
              </a:tblGrid>
              <a:tr h="3500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Сивков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Виктор Михайлович,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Заслуженный учитель </a:t>
                      </a:r>
                      <a:r>
                        <a:rPr lang="ru-RU" baseline="0" dirty="0" smtClean="0"/>
                        <a:t>  школы СССР.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Директор техникума с 1935 по 1972 гг.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Всю свою деятельность</a:t>
                      </a:r>
                      <a:r>
                        <a:rPr lang="ru-RU" sz="1400" baseline="0" dirty="0" smtClean="0"/>
                        <a:t> мудрого хозяйственника и отличного организатора  директор направляет  на расширение материальной  и социальной сферы коллектива: возводится 4 этаж  главного корпуса, строится новое учебное здание на Воеводина, расширяется столовая, создаются новые кабинеты и лаборатории, увеличивается контингент учащихся, строится  спортивный и большой актовый  зал, медицинский профилакторий, механические мастерские, получили грузовую и легковую машины, создается геодезический полигон, строятся  5 жилых домов  для преподавателей и сотрудников, закладывается 4-х этажное здание для общежития, а затем надстраивается 5-6 этажи. </a:t>
                      </a:r>
                    </a:p>
                    <a:p>
                      <a:r>
                        <a:rPr lang="ru-RU" sz="1400" baseline="0" dirty="0" smtClean="0"/>
                        <a:t>Строится здание  заочного отделения.</a:t>
                      </a:r>
                    </a:p>
                    <a:p>
                      <a:r>
                        <a:rPr lang="ru-RU" sz="1400" baseline="0" dirty="0" smtClean="0"/>
                        <a:t>Организация геодезического полигона и подсобного хозяйства на ст. Хрустальная.</a:t>
                      </a:r>
                    </a:p>
                    <a:p>
                      <a:r>
                        <a:rPr lang="ru-RU" sz="1400" baseline="0" dirty="0" smtClean="0"/>
                        <a:t>        Техникум становится  опорным учебным заведением МЦМ СССР.</a:t>
                      </a:r>
                    </a:p>
                    <a:p>
                      <a:r>
                        <a:rPr lang="ru-RU" sz="1400" dirty="0" smtClean="0"/>
                        <a:t>         На техникум возлагается высокая и почетная обязанность –оказать помощь в подготовке  специалистов  для  социалистических стран: Монголии, Вьетнама и КНДР.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work\Desktop\Все о музее\Директоры\Сивк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57188"/>
          <a:ext cx="825820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0"/>
                <a:gridCol w="4857784"/>
              </a:tblGrid>
              <a:tr h="4786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Филатов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Петр Дмитриевич,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Заслуженный учитель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1972-1987гг.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/>
                        <a:t>       </a:t>
                      </a:r>
                      <a:r>
                        <a:rPr lang="ru-RU" dirty="0" smtClean="0"/>
                        <a:t>Выпускник СГМТ- 1945г.</a:t>
                      </a:r>
                    </a:p>
                    <a:p>
                      <a:pPr algn="l"/>
                      <a:r>
                        <a:rPr lang="ru-RU" dirty="0" smtClean="0"/>
                        <a:t>Основное внимание уделяет улучшению лабораторной базы  и совершенствованию</a:t>
                      </a:r>
                      <a:r>
                        <a:rPr lang="ru-RU" baseline="0" dirty="0" smtClean="0"/>
                        <a:t>  учебно-воспитательной работы. </a:t>
                      </a:r>
                    </a:p>
                    <a:p>
                      <a:pPr algn="l"/>
                      <a:r>
                        <a:rPr lang="ru-RU" baseline="0" dirty="0" smtClean="0"/>
                        <a:t>      В техникуме ведется интенсивное внедрение  технических средств обучения, создается редакционно-издательская группа.</a:t>
                      </a:r>
                    </a:p>
                    <a:p>
                      <a:pPr algn="l"/>
                      <a:r>
                        <a:rPr lang="ru-RU" baseline="0" dirty="0" smtClean="0"/>
                        <a:t>       СГМТ утверждается базовым  учебным заведением  по Министерству высшего и среднего образования, является постоянным участником  и дипломантом Выставки достижений народного хозяйства страны.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Все о музее\Директоры\Филатов.jpg"/>
          <p:cNvPicPr/>
          <p:nvPr/>
        </p:nvPicPr>
        <p:blipFill>
          <a:blip r:embed="rId2"/>
          <a:srcRect r="12382" b="4420"/>
          <a:stretch>
            <a:fillRect/>
          </a:stretch>
        </p:blipFill>
        <p:spPr bwMode="auto">
          <a:xfrm>
            <a:off x="714348" y="500042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85750"/>
          <a:ext cx="832964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858"/>
                <a:gridCol w="4857784"/>
              </a:tblGrid>
              <a:tr h="5643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Варлашов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Юрий Спиридонович,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1987-1989 гг.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Накопленный жизненный опыт за годы работы в аппарате горкома и обкома партии Свердловской области умело использовал</a:t>
                      </a:r>
                      <a:r>
                        <a:rPr lang="ru-RU" baseline="0" dirty="0" smtClean="0"/>
                        <a:t> на посту директора  техникума. </a:t>
                      </a:r>
                    </a:p>
                    <a:p>
                      <a:r>
                        <a:rPr lang="ru-RU" baseline="0" dirty="0" smtClean="0"/>
                        <a:t>         Традиции, заложенные руководителями  сохранились, техникум продолжал свою роль опорного  учебного заведения Министерства высшего и среднего  профессионального  образования страны.</a:t>
                      </a:r>
                    </a:p>
                    <a:p>
                      <a:r>
                        <a:rPr lang="ru-RU" baseline="0" dirty="0" smtClean="0"/>
                        <a:t>        СГМТ оставался  творческой площадкой  для проведения методических  советов и конференций  Управления СПО, Управления кадров и учебных заведений МЦМ  СССР.</a:t>
                      </a:r>
                    </a:p>
                    <a:p>
                      <a:r>
                        <a:rPr lang="ru-RU" baseline="0" dirty="0" smtClean="0"/>
                        <a:t>         Опыт работы всего педагогического коллектива СГМТ успешно реализовался  во многих учебных заведений города и области.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Все о музее\Директоры\Варлаш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285728"/>
          <a:ext cx="7467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4252890"/>
              </a:tblGrid>
              <a:tr h="6000792"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Жарков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 Алексеевич, </a:t>
                      </a:r>
                      <a:endParaRPr kumimoji="0" lang="ru-RU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директор  техникума-колледжа с 1989-2003гг., </a:t>
                      </a:r>
                      <a:endParaRPr kumimoji="0" lang="ru-RU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Заслуженный учитель РФ, 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Почетный металлург</a:t>
                      </a:r>
                      <a:endParaRPr kumimoji="0" lang="ru-RU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Выпускник</a:t>
                      </a:r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СГМТ- 1960г.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Жарков В.А. сумел в сложные годы перестройки сохранить  работоспособность педагогического коллектива колледжа, принять</a:t>
                      </a:r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на работу  ряд нескольких молодых преподавателей  и закрепить  за  колледжем  несколько специальностей на коммерческой основе, что позволило не только  сохранить  контингент студентов,  но и  увеличить его.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В 1995 году СГМТ был  реорганизован в</a:t>
                      </a:r>
                    </a:p>
                    <a:p>
                      <a:pPr algn="ctr"/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Уральский </a:t>
                      </a:r>
                    </a:p>
                    <a:p>
                      <a:pPr algn="ctr"/>
                      <a:r>
                        <a:rPr kumimoji="0" lang="ru-RU" sz="20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колледж имени И.И. Ползунова</a:t>
                      </a:r>
                      <a:r>
                        <a:rPr kumimoji="0" lang="ru-RU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инициативе  директора  была разработана  и выполнена геральдическая  символика колледжа.</a:t>
                      </a:r>
                      <a:endParaRPr kumimoji="0" lang="ru-RU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work\Desktop\Жарков.jpg"/>
          <p:cNvPicPr/>
          <p:nvPr/>
        </p:nvPicPr>
        <p:blipFill>
          <a:blip r:embed="rId2"/>
          <a:srcRect l="4701" r="2942"/>
          <a:stretch>
            <a:fillRect/>
          </a:stretch>
        </p:blipFill>
        <p:spPr bwMode="auto">
          <a:xfrm>
            <a:off x="500034" y="214290"/>
            <a:ext cx="30003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457200"/>
          <a:ext cx="857256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529330"/>
              </a:tblGrid>
              <a:tr h="5500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Рыбаков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Евгений Аркадьевич, </a:t>
                      </a:r>
                      <a:r>
                        <a:rPr lang="ru-RU" sz="1400" dirty="0" err="1" smtClean="0"/>
                        <a:t>к.э.н</a:t>
                      </a:r>
                      <a:r>
                        <a:rPr lang="ru-RU" sz="1400" dirty="0" smtClean="0"/>
                        <a:t>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«Почетный работник СПО РФ»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«Заслуженный мастер производственного обучения  РФ».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Директор колледжа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с 2003-2018гг.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Автор 19 печатных работ по антикризисному  управлению в социальной </a:t>
                      </a:r>
                      <a:r>
                        <a:rPr lang="ru-RU" dirty="0" err="1" smtClean="0"/>
                        <a:t>среде,соавтор</a:t>
                      </a:r>
                      <a:r>
                        <a:rPr lang="ru-RU" dirty="0" smtClean="0"/>
                        <a:t> монографии</a:t>
                      </a:r>
                    </a:p>
                    <a:p>
                      <a:r>
                        <a:rPr lang="ru-RU" dirty="0" smtClean="0"/>
                        <a:t> «Колледжи</a:t>
                      </a:r>
                      <a:r>
                        <a:rPr lang="ru-RU" baseline="0" dirty="0" smtClean="0"/>
                        <a:t> Урала» 2009г.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      Имеет высшую  </a:t>
                      </a:r>
                      <a:r>
                        <a:rPr lang="ru-RU" baseline="0" dirty="0" err="1" smtClean="0"/>
                        <a:t>квалификацтонную</a:t>
                      </a:r>
                      <a:r>
                        <a:rPr lang="ru-RU" baseline="0" dirty="0" smtClean="0"/>
                        <a:t> категорию как руководитель и  преподаватель. Участник международных и  </a:t>
                      </a:r>
                      <a:r>
                        <a:rPr lang="ru-RU" baseline="0" dirty="0" err="1" smtClean="0"/>
                        <a:t>медрегиональных</a:t>
                      </a:r>
                      <a:r>
                        <a:rPr lang="ru-RU" baseline="0" dirty="0" smtClean="0"/>
                        <a:t>  научно-практических конференций. В 2007 году колледж становится победителем </a:t>
                      </a:r>
                      <a:r>
                        <a:rPr lang="ru-RU" baseline="0" dirty="0" err="1" smtClean="0"/>
                        <a:t>Приритетного</a:t>
                      </a:r>
                      <a:r>
                        <a:rPr lang="ru-RU" baseline="0" dirty="0" smtClean="0"/>
                        <a:t> национального проекта «Образование».</a:t>
                      </a:r>
                    </a:p>
                    <a:p>
                      <a:r>
                        <a:rPr lang="ru-RU" baseline="0" dirty="0" smtClean="0"/>
                        <a:t>В период с 2010по 2018 гг. колледж  неоднократно становится      « 100 лучших </a:t>
                      </a:r>
                      <a:r>
                        <a:rPr lang="ru-RU" baseline="0" dirty="0" err="1" smtClean="0"/>
                        <a:t>ССУЗов</a:t>
                      </a:r>
                      <a:r>
                        <a:rPr lang="ru-RU" baseline="0" dirty="0" smtClean="0"/>
                        <a:t> России», 2 раза «Лучшим региональным учебным заведением».</a:t>
                      </a:r>
                    </a:p>
                    <a:p>
                      <a:r>
                        <a:rPr lang="ru-RU" baseline="0" dirty="0" smtClean="0"/>
                        <a:t>       Колледж получил 2   медали </a:t>
                      </a:r>
                      <a:r>
                        <a:rPr lang="ru-RU" baseline="0" dirty="0" err="1" smtClean="0"/>
                        <a:t>ВДНХа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work\Desktop\Все о музее\Директоры\Рыбаков Е.А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2873"/>
          <a:ext cx="8258204" cy="635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5500726"/>
              </a:tblGrid>
              <a:tr h="6357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Козлов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Андрей Николаевич,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с 2018 г.</a:t>
                      </a:r>
                      <a:r>
                        <a:rPr lang="ru-RU" baseline="0" dirty="0" smtClean="0"/>
                        <a:t> по н.в.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 Андрей Николаевич, с 2018 г.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н.в.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На базе колледжа создан Центр цифровой трансформации  образования  Свердловской области,  с реорганизацией в 2020 году в оператора программного обеспечения  «Единое цифровое  пространство»   ЦЦТО СО «ЕЦП»,   а в 2021 году в  Центр   автоматизации  данных  СПО «Электронный колледж».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2019.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ыли созданы 2 мастерские с современной материально -технической базой по компетенциям «Сетевое и системное администрирование» и «</a:t>
                      </a:r>
                      <a:r>
                        <a:rPr kumimoji="0" lang="ru-RU" sz="1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Мехатроника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Лицензирование новых актуализированных образовательных программ: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-09.02.07 «Информационные системы и программирование»;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-10.02.05 «Обеспечение информационной безопасности автоматизированных систем».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-15.02.14 «Оснащение средствами автоматизации технологических процессов и производств (по отраслям)»;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-18.02.12 «Технология аналитического контроля химических соединений»;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Март 2021г. Реорганизация колледжа в форме присоединения ГАПОУ СО «Кировоградского техникума промышленности, торговли и сервиса»;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В   апрель 2022г.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колледж  очередной раз вошел в число  лауреатов  национального  конкурса  «Лучшие колледжи  РФ-2021».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2022г.  Открытие мастерской  «Электромонтаж» в  Кировоградском филиале.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Продолжается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альнейшая реконструкция кабинетов и лабораторий.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козлов фото\IMG_7292.jpg"/>
          <p:cNvPicPr/>
          <p:nvPr/>
        </p:nvPicPr>
        <p:blipFill>
          <a:blip r:embed="rId2" cstate="print"/>
          <a:srcRect b="7330"/>
          <a:stretch>
            <a:fillRect/>
          </a:stretch>
        </p:blipFill>
        <p:spPr bwMode="auto">
          <a:xfrm>
            <a:off x="500034" y="214290"/>
            <a:ext cx="2667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357166"/>
          <a:ext cx="6500858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</a:tblGrid>
              <a:tr h="5929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Спасибо за внимание!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Хорошего дня!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 С уважением,  администратор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культурно-досугового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отдела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А.Е. Осокин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500062"/>
          <a:ext cx="7758138" cy="550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138"/>
              </a:tblGrid>
              <a:tr h="550070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</a:p>
                    <a:p>
                      <a:pPr algn="ctr"/>
                      <a:r>
                        <a:rPr lang="ru-RU" dirty="0" smtClean="0"/>
                        <a:t>       Татищев В.Н.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1722г. Наказ Тимофею Бурцеву- </a:t>
                      </a:r>
                      <a:r>
                        <a:rPr lang="ru-RU" dirty="0" err="1" smtClean="0"/>
                        <a:t>уктусскому</a:t>
                      </a:r>
                      <a:r>
                        <a:rPr lang="ru-RU" dirty="0" smtClean="0"/>
                        <a:t> заводскому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комиссару-</a:t>
                      </a:r>
                      <a:r>
                        <a:rPr lang="ru-RU" baseline="0" dirty="0" smtClean="0"/>
                        <a:t> «За школами  наблюдать накрепко, чтобы прилежно учились».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Первым учителем Екатеринбургской арифметической школы был - Петр Рыбников, выпускник </a:t>
                      </a:r>
                      <a:r>
                        <a:rPr lang="ru-RU" smtClean="0"/>
                        <a:t>Московской артиллерийской  </a:t>
                      </a:r>
                      <a:r>
                        <a:rPr lang="ru-RU" dirty="0" smtClean="0"/>
                        <a:t>школы.</a:t>
                      </a:r>
                    </a:p>
                    <a:p>
                      <a:r>
                        <a:rPr lang="ru-RU" dirty="0" smtClean="0"/>
                        <a:t>          Учитель Василий Горчаков- выпускник Петербургской  морской школы.</a:t>
                      </a:r>
                    </a:p>
                    <a:p>
                      <a:r>
                        <a:rPr lang="ru-RU" dirty="0" smtClean="0"/>
                        <a:t>         </a:t>
                      </a:r>
                      <a:r>
                        <a:rPr lang="ru-RU" dirty="0" err="1" smtClean="0"/>
                        <a:t>Кириак</a:t>
                      </a:r>
                      <a:r>
                        <a:rPr lang="ru-RU" baseline="0" dirty="0" smtClean="0"/>
                        <a:t> Кондратович- учитель латинской школы, воспитанник Киевской духовной семинарии.</a:t>
                      </a:r>
                    </a:p>
                    <a:p>
                      <a:r>
                        <a:rPr lang="ru-RU" baseline="0" dirty="0" smtClean="0"/>
                        <a:t>          Руководство школами   при В.Н. Татищеве было возложено  на главного межевщика заводов Урала  Игнатия Никитича Юдина,  а </a:t>
                      </a:r>
                      <a:r>
                        <a:rPr lang="ru-RU" baseline="0" dirty="0" err="1" smtClean="0"/>
                        <a:t>помошником</a:t>
                      </a:r>
                      <a:r>
                        <a:rPr lang="ru-RU" baseline="0" dirty="0" smtClean="0"/>
                        <a:t> его  был  механик Никита </a:t>
                      </a:r>
                      <a:r>
                        <a:rPr lang="ru-RU" baseline="0" dirty="0" err="1" smtClean="0"/>
                        <a:t>Бахарев</a:t>
                      </a:r>
                      <a:r>
                        <a:rPr lang="ru-RU" baseline="0" dirty="0" smtClean="0"/>
                        <a:t>.  </a:t>
                      </a:r>
                      <a:r>
                        <a:rPr lang="ru-RU" baseline="0" dirty="0" err="1" smtClean="0"/>
                        <a:t>Поздее</a:t>
                      </a:r>
                      <a:r>
                        <a:rPr lang="ru-RU" baseline="0" dirty="0" smtClean="0"/>
                        <a:t>  управлял  всеми школами.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0"/>
          <a:ext cx="832485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610080"/>
              </a:tblGrid>
              <a:tr h="628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БЛИНОВ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МИХАИЛ ВАСИЛЬЕВИЧ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1847-1852-преподаватель истории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18.10.1852 -  1858г.-руководитель училища.</a:t>
                      </a:r>
                    </a:p>
                    <a:p>
                      <a:pPr algn="ctr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1.05.1853г.  Начальник горных заводов  Уральского хребта  Глинка В.А документом за № 1723. назначил Первым управляющий Уральским горным училищем.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Блинов М.В.  лично проектировал  и принимал непосредственное участие в строительстве   учебного корпуса  училища  в центре  главного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проспекта города.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Блинов М.В. – образцовый  смотритель 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Воткинского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окружного училища,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преподаватель истории.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Человек «с научными интересами» и университетским образованием. </a:t>
                      </a: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многом благодаря 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Блинову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М.В.  и инспектору 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Чупину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Н.К.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Уральское горное училище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первых лет своего существования выделялось среди учебных заведений хорошей постановкой учебной работы.</a:t>
                      </a:r>
                    </a:p>
                    <a:p>
                      <a:pPr algn="ctr"/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1855-56 гг. –  собственная библиотека из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книг.</a:t>
                      </a:r>
                    </a:p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Создан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музей, в котором в этом же году насчитывалось 2911 образцов минералов горных пород, предметов заводского производства и  52 модели машин.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214290"/>
          <a:ext cx="8210584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281626"/>
              </a:tblGrid>
              <a:tr h="1714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Управляющим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училища назначен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Чупин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Наркиз</a:t>
                      </a:r>
                      <a:r>
                        <a:rPr lang="ru-RU" baseline="0" dirty="0" smtClean="0"/>
                        <a:t> Константинович,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1862г.- до 05.04.1882г. 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607476">
                <a:tc gridSpan="2"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С 1858г. были возложены   обязанности                       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управляющего   Уральским горным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училищем.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И только   17.08.1863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Чупин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Н.К.    был 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утвержден в должности   управляющего 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Уральским горным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училищем. Инспектор,  старший учитель геодезии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горного искусства, ученый- краевед. 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Выполнил первые работы  по организации и становлению  Горного училища в Екатеринбурге.</a:t>
                      </a: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Первый ученый, посвятивший себя исследованию материалов об Уральском крае. Энциклопедически образованный, владеющий несколькими языками, трудолюбивый и усидчивый человек, он доказал важное значение классического образования и его необходимость для развития края.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1879г. - переезд в здание  золотосплавочной лаборатории.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1860-1870г.-развивается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самодеятельность учащихся.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1870г.-открыл Уральское общество  любителей естествознания, ставшее одним из крупнейших краеведческих обществ страны.</a:t>
                      </a: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Чупин.jpg"/>
          <p:cNvPicPr/>
          <p:nvPr/>
        </p:nvPicPr>
        <p:blipFill>
          <a:blip r:embed="rId2"/>
          <a:srcRect l="13002" t="6068" r="32745" b="41307"/>
          <a:stretch>
            <a:fillRect/>
          </a:stretch>
        </p:blipFill>
        <p:spPr bwMode="auto">
          <a:xfrm>
            <a:off x="642910" y="142852"/>
            <a:ext cx="2571768" cy="35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85750"/>
          <a:ext cx="7467600" cy="600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6000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Управляющий инспектор В.Ф.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Петров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управлял училищем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во время болезни  Н.К.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Чупина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 после его смерти,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 05 апреля 1882г.   до ноября  1883г стал управляющим  училища до назначения Китаева Н.Е.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Преподавал  математику и русский язык.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2852"/>
          <a:ext cx="8115328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786346"/>
              </a:tblGrid>
              <a:tr h="610036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Управляющий училищем </a:t>
                      </a:r>
                    </a:p>
                    <a:p>
                      <a:pPr algn="ctr"/>
                      <a:r>
                        <a:rPr lang="ru-RU" dirty="0" smtClean="0"/>
                        <a:t>-горный инженер</a:t>
                      </a:r>
                    </a:p>
                    <a:p>
                      <a:pPr algn="ctr"/>
                      <a:r>
                        <a:rPr lang="ru-RU" dirty="0" smtClean="0"/>
                        <a:t> Китаев</a:t>
                      </a:r>
                    </a:p>
                    <a:p>
                      <a:pPr algn="ctr"/>
                      <a:r>
                        <a:rPr lang="ru-RU" dirty="0" smtClean="0"/>
                        <a:t>  Николай Егорович.</a:t>
                      </a:r>
                    </a:p>
                    <a:p>
                      <a:r>
                        <a:rPr lang="ru-RU" dirty="0" smtClean="0"/>
                        <a:t>с ноября 1883 по  1901гг.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Китаев читал механику, физику, тригонометрию.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Китаев Н.Е.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Воспитанник военной гимназии. Китаев усилил военный режим и училище вновь превратилось в казарму.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З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авел два карцера, но заключенный, получавший только хлеб и воду, должен был посещать занятия. Разрешил создавать литературные кружки, завел преподавание музыки, духовые и струнные инструменты. Литературные вечера, посещение библиотеки и театра, самообразование, диспуты, выпускался ученический журнал.    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1884 г. –  в училище  было керосиновое освещение.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1885г.</a:t>
                      </a:r>
                      <a:r>
                        <a:rPr kumimoji="0" lang="ru-RU" sz="16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–училище получило локомобиль. Прозвенел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первый электрический звонок. Построена кузница, оборудована лаборатория, помещение для локомобиля и дом для инспектора.   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Мастерские училища имели 5 цехов: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столярный, мебельный ,слесарный,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механический, литейный и кузница.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этих  цехах учащиеся работали по 12 часов без оплаты.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Все о музее\Директоры\IMG_4891.JPG"/>
          <p:cNvPicPr/>
          <p:nvPr/>
        </p:nvPicPr>
        <p:blipFill>
          <a:blip r:embed="rId2" cstate="print"/>
          <a:srcRect l="25437" t="13900" r="7680" b="42577"/>
          <a:stretch>
            <a:fillRect/>
          </a:stretch>
        </p:blipFill>
        <p:spPr bwMode="auto">
          <a:xfrm>
            <a:off x="428596" y="357166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-914400"/>
          <a:ext cx="885828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157"/>
                <a:gridCol w="5480123"/>
              </a:tblGrid>
              <a:tr h="66437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Управляющий училищем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Паутов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 Иванович,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1901 по 1919гг.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 69 лет и 8 месяцев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 с 23.05.1847г.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13.01. 1918г.) Уральское горное училище подготовило -811 техников.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18.01.2018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Уральский  рабочий политехникум.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-автомобилизм, электромонтеры, телефонное дело, подготовка машинистов  паровых и ДВС.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Управляющий</a:t>
                      </a:r>
                      <a:r>
                        <a:rPr lang="ru-RU" sz="1200" baseline="0" dirty="0" smtClean="0"/>
                        <a:t> Паутов П.И. </a:t>
                      </a:r>
                    </a:p>
                    <a:p>
                      <a:r>
                        <a:rPr lang="ru-RU" sz="1200" baseline="0" dirty="0" smtClean="0"/>
                        <a:t>Был назначен в училище  в 1895г. инспектором и  преподавал  горное искусство, алгебру, арифметику, тригонометрию, геодезию и  маркшейдерское  дело.</a:t>
                      </a:r>
                    </a:p>
                    <a:p>
                      <a:r>
                        <a:rPr lang="ru-RU" sz="1200" baseline="0" dirty="0" smtClean="0"/>
                        <a:t>     Осенью 1905г. уральцы принимали  участие в митингах, </a:t>
                      </a:r>
                      <a:r>
                        <a:rPr lang="ru-RU" sz="1200" baseline="0" dirty="0" err="1" smtClean="0"/>
                        <a:t>нелегальнызх</a:t>
                      </a:r>
                      <a:r>
                        <a:rPr lang="ru-RU" sz="1200" baseline="0" dirty="0" smtClean="0"/>
                        <a:t> собраниях (на Каменных палатках),   а наиболее активные  вступают в  дружины самообороны.  </a:t>
                      </a:r>
                    </a:p>
                    <a:p>
                      <a:r>
                        <a:rPr lang="ru-RU" sz="1200" baseline="0" dirty="0" smtClean="0"/>
                        <a:t>   19  октября 1905г. – прошел  митинг на кафедральной площади, на котором выступил Я.М. Свердлов.  На митингующих демонстрантов напала вооруженная  колонна черносотенцев. В связи с этим занятия в учебных заведения Екатеринбурга были прекращены. Возобновились только с 1 ноября 1905г.</a:t>
                      </a:r>
                    </a:p>
                    <a:p>
                      <a:r>
                        <a:rPr lang="ru-RU" sz="1200" baseline="0" dirty="0" smtClean="0"/>
                        <a:t>    С 31 декабря 1905г.  до сентября 1906г. училище было закрыто.</a:t>
                      </a:r>
                    </a:p>
                    <a:p>
                      <a:r>
                        <a:rPr lang="ru-RU" sz="1200" baseline="0" dirty="0" smtClean="0"/>
                        <a:t>Любил читать наставления, был </a:t>
                      </a:r>
                      <a:r>
                        <a:rPr lang="ru-RU" sz="1200" baseline="0" dirty="0" err="1" smtClean="0"/>
                        <a:t>очнь</a:t>
                      </a:r>
                      <a:r>
                        <a:rPr lang="ru-RU" sz="1200" baseline="0" dirty="0" smtClean="0"/>
                        <a:t> набожен.</a:t>
                      </a:r>
                    </a:p>
                    <a:p>
                      <a:r>
                        <a:rPr lang="ru-RU" sz="1200" baseline="0" dirty="0" smtClean="0"/>
                        <a:t>Симпатиями учеников не пользовался.</a:t>
                      </a:r>
                    </a:p>
                    <a:p>
                      <a:r>
                        <a:rPr lang="ru-RU" sz="1200" baseline="0" dirty="0" smtClean="0"/>
                        <a:t>Создал  в городе общество « Уральских горных техников»  из 120 членов -105 выпускники Уральского горного </a:t>
                      </a:r>
                      <a:r>
                        <a:rPr lang="ru-RU" sz="1200" baseline="0" dirty="0" err="1" smtClean="0"/>
                        <a:t>училща</a:t>
                      </a:r>
                      <a:r>
                        <a:rPr lang="ru-RU" sz="1200" baseline="0" dirty="0" smtClean="0"/>
                        <a:t>, организовал  «Дружины самообороны».</a:t>
                      </a:r>
                    </a:p>
                    <a:p>
                      <a:r>
                        <a:rPr lang="ru-RU" sz="1200" baseline="0" dirty="0" smtClean="0"/>
                        <a:t>     В июле 1919г.  помогал  колчаковцам  а расхищении имущества училища, а затем  вместе с некоторыми преподавателями  бежал в Сибирь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esktop\паутов П.И..jpg"/>
          <p:cNvPicPr/>
          <p:nvPr/>
        </p:nvPicPr>
        <p:blipFill>
          <a:blip r:embed="rId2" cstate="print"/>
          <a:srcRect l="7085" r="11757" b="20679"/>
          <a:stretch>
            <a:fillRect/>
          </a:stretch>
        </p:blipFill>
        <p:spPr bwMode="auto">
          <a:xfrm>
            <a:off x="857224" y="214290"/>
            <a:ext cx="2614614" cy="33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357166"/>
          <a:ext cx="8501122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917"/>
                <a:gridCol w="5529205"/>
              </a:tblGrid>
              <a:tr h="62865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Директор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  Уральского  рабочего политехникума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Дьяконов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Максим Иванович, преподаватель  химии и строительного дела,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с </a:t>
                      </a:r>
                      <a:r>
                        <a:rPr lang="ru-RU" sz="1600" dirty="0" smtClean="0"/>
                        <a:t>1919 по 1928гг.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Дьяконов М.И.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 отхода колчаковцев  училище было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закрыто.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1919 году было открыто новое техническое учебное заведение. Названное политехническим. Его организация была поручена Дьяконову М.И.  В декабре 1919г. начались регулярные занятия.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1921года  Уральский политехникум стал строительным институтом, а затем  строительным техникумом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, наконец  реорганизован в индустриальный техникум.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Структура: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горное, химическое и строительное отделен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ия.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Введена  в учебный план производственная практика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предприятиях.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1921-1923гг.  Выпустили – 105  инженеров узкой специальности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1924г.-первая партийная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ячейка,агитационная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работа, политическая учеба.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1924г.- 8 лабораторий и кабинетов.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1924г. – началась подготовка техников –металлургов по цветным металлам.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На плечи директора легли трудные задачи –восстановление  работы и обеспечение  учебного процесса необходимым оборудованием.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При политехникуме открылись   вечерние бесплатные технические курсы по новым дефицитным специальностям: автомобилизм, ( подготовка шоферов),  электротехника (электромонтеры), телефонное дело,  подготовка машинистов  паровых  и внутреннего сгорания двигателей.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дьяконов.jpg"/>
          <p:cNvPicPr/>
          <p:nvPr/>
        </p:nvPicPr>
        <p:blipFill>
          <a:blip r:embed="rId2" cstate="print"/>
          <a:srcRect t="-467" r="10433" b="23804"/>
          <a:stretch>
            <a:fillRect/>
          </a:stretch>
        </p:blipFill>
        <p:spPr bwMode="auto">
          <a:xfrm>
            <a:off x="142844" y="357166"/>
            <a:ext cx="2895600" cy="34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285728"/>
          <a:ext cx="814393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4929222"/>
              </a:tblGrid>
              <a:tr h="585791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Свердловского горно-металлургического техникума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 1928 по 1932 гг.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Коньшин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А.С.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Коньшин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А.С.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Отличный организатор, знающий и любящий  свое дело.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Создаются новые учебные планы и программы  по всем специальностям и предметам.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Значительно усиливается  учебная база.  Техникум имел:4 лаборатории 11 кабинетов.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Весной 1929г.  при техникуме были организованы  подготовительные курсы для рабочих с производства.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В 1929-1930 гг. были организованы специальности: горно-эксплуатационная, обогатительная, химико-аналитическая и металлургия тяжелых, цветных и благородных металлов.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1930г.-разрабатываются новые учебные планы и программы по все специальностям.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1930г.  Осень. Во дворе техникума  построили 3-х этажное здание  общежития.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Осуществляется надстройка  третьего этажа главного учебного корпуса.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1930г. прием в техникум  состоялся  2 раза:  в марте и в августе. Срок обучения сокращен до  3 лет.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1931г.  Во дворе построили здание столовой.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Техникум имел: 4 лаборатории  и  11  кабинетов. Контингент-700 человек.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бытовых коллективов в общежитии.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:\Users\work\Desktop\Коньшин.jpg"/>
          <p:cNvPicPr/>
          <p:nvPr/>
        </p:nvPicPr>
        <p:blipFill>
          <a:blip r:embed="rId2"/>
          <a:srcRect l="49067" r="36298" b="86534"/>
          <a:stretch>
            <a:fillRect/>
          </a:stretch>
        </p:blipFill>
        <p:spPr bwMode="auto">
          <a:xfrm>
            <a:off x="714348" y="428604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964</TotalTime>
  <Words>1961</Words>
  <PresentationFormat>Экран (4:3)</PresentationFormat>
  <Paragraphs>404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Руководители:  -словесной и арифметической школ; -Уральского горного училища;  - Свердловского горно-металлургического      техникума имени И.И. Ползунова -Уральского государственного колледжа имени И.И. Ползунова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Директора </dc:title>
  <dc:creator>work</dc:creator>
  <cp:lastModifiedBy>work</cp:lastModifiedBy>
  <cp:revision>125</cp:revision>
  <dcterms:created xsi:type="dcterms:W3CDTF">2022-10-10T06:16:50Z</dcterms:created>
  <dcterms:modified xsi:type="dcterms:W3CDTF">2023-03-10T09:05:46Z</dcterms:modified>
</cp:coreProperties>
</file>