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81" r:id="rId2"/>
    <p:sldId id="310" r:id="rId3"/>
    <p:sldId id="309" r:id="rId4"/>
    <p:sldId id="269" r:id="rId5"/>
    <p:sldId id="274" r:id="rId6"/>
    <p:sldId id="271" r:id="rId7"/>
    <p:sldId id="288" r:id="rId8"/>
    <p:sldId id="287" r:id="rId9"/>
    <p:sldId id="284" r:id="rId10"/>
    <p:sldId id="275" r:id="rId11"/>
    <p:sldId id="276" r:id="rId12"/>
    <p:sldId id="270" r:id="rId13"/>
    <p:sldId id="277" r:id="rId14"/>
    <p:sldId id="278" r:id="rId15"/>
    <p:sldId id="279" r:id="rId16"/>
    <p:sldId id="285" r:id="rId17"/>
    <p:sldId id="314" r:id="rId18"/>
    <p:sldId id="308" r:id="rId19"/>
    <p:sldId id="303" r:id="rId20"/>
    <p:sldId id="301" r:id="rId21"/>
    <p:sldId id="317" r:id="rId22"/>
    <p:sldId id="268" r:id="rId23"/>
    <p:sldId id="290" r:id="rId24"/>
    <p:sldId id="264" r:id="rId25"/>
    <p:sldId id="295" r:id="rId26"/>
    <p:sldId id="266" r:id="rId27"/>
    <p:sldId id="292" r:id="rId28"/>
    <p:sldId id="297" r:id="rId29"/>
    <p:sldId id="311" r:id="rId30"/>
    <p:sldId id="312" r:id="rId31"/>
    <p:sldId id="298" r:id="rId32"/>
    <p:sldId id="267" r:id="rId33"/>
    <p:sldId id="299" r:id="rId34"/>
    <p:sldId id="293" r:id="rId35"/>
    <p:sldId id="316" r:id="rId36"/>
    <p:sldId id="296" r:id="rId37"/>
    <p:sldId id="307" r:id="rId38"/>
    <p:sldId id="318" r:id="rId39"/>
    <p:sldId id="343" r:id="rId40"/>
    <p:sldId id="322" r:id="rId41"/>
    <p:sldId id="323" r:id="rId42"/>
    <p:sldId id="325" r:id="rId43"/>
    <p:sldId id="326" r:id="rId44"/>
    <p:sldId id="327" r:id="rId45"/>
    <p:sldId id="328" r:id="rId46"/>
    <p:sldId id="329" r:id="rId47"/>
    <p:sldId id="330" r:id="rId48"/>
    <p:sldId id="331" r:id="rId49"/>
    <p:sldId id="332" r:id="rId50"/>
    <p:sldId id="333" r:id="rId51"/>
    <p:sldId id="334" r:id="rId52"/>
    <p:sldId id="339" r:id="rId53"/>
    <p:sldId id="338" r:id="rId54"/>
    <p:sldId id="336" r:id="rId55"/>
    <p:sldId id="340" r:id="rId56"/>
    <p:sldId id="341" r:id="rId57"/>
    <p:sldId id="273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80" d="100"/>
          <a:sy n="80" d="100"/>
        </p:scale>
        <p:origin x="-942" y="-3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C978C-D991-464E-AD0E-A4C3A72022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advTm="7200">
    <p:cover dir="r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26.05.2023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10" y="357166"/>
            <a:ext cx="8200758" cy="61813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64291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 </a:t>
            </a:r>
            <a:r>
              <a:rPr lang="ru-RU" i="1" dirty="0" smtClean="0">
                <a:solidFill>
                  <a:srgbClr val="C00000"/>
                </a:solidFill>
              </a:rPr>
              <a:t>Наши специальности:</a:t>
            </a:r>
            <a:endParaRPr lang="ru-RU" i="1" dirty="0">
              <a:solidFill>
                <a:srgbClr val="C00000"/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35100" y="785795"/>
          <a:ext cx="7499350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2718"/>
                <a:gridCol w="3576632"/>
              </a:tblGrid>
              <a:tr h="57150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Горное</a:t>
                      </a:r>
                      <a:r>
                        <a:rPr lang="ru-RU" baseline="0" dirty="0" smtClean="0"/>
                        <a:t> отделение</a:t>
                      </a:r>
                    </a:p>
                    <a:p>
                      <a:pPr algn="ctr"/>
                      <a:r>
                        <a:rPr lang="ru-RU" baseline="0" dirty="0" smtClean="0"/>
                        <a:t>- 4 специальности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Кабинеты</a:t>
                      </a:r>
                      <a:r>
                        <a:rPr lang="ru-RU" baseline="0" dirty="0" smtClean="0"/>
                        <a:t>  и лаборатории </a:t>
                      </a:r>
                    </a:p>
                    <a:p>
                      <a:pPr algn="ctr"/>
                      <a:r>
                        <a:rPr lang="ru-RU" baseline="0" dirty="0" smtClean="0"/>
                        <a:t>по профилю специальности</a:t>
                      </a:r>
                      <a:endParaRPr lang="ru-RU" dirty="0"/>
                    </a:p>
                  </a:txBody>
                  <a:tcPr/>
                </a:tc>
              </a:tr>
              <a:tr h="2608281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Маркшейдерское дело.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Подземная разработка месторождений полезных ископаемых.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Техническая эксплуатация и обслуживание электрического и электромеханического оборудования в горной промышленности.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Земельно</a:t>
                      </a:r>
                      <a:r>
                        <a:rPr kumimoji="0"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имущественные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отношения.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 Кабинет технологии и безопасности взрывных работ.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2.Кабинет геологии и горного дела.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3.Лаборатория маркшейдерского дела.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4.Кабинет электрооборудования и электроснабжения.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5. Кабинет инженерной графики.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C:\Users\work\Desktop\мд практика.jpg"/>
          <p:cNvPicPr/>
          <p:nvPr/>
        </p:nvPicPr>
        <p:blipFill>
          <a:blip r:embed="rId2"/>
          <a:srcRect l="13450" t="8151" r="44904" b="67074"/>
          <a:stretch>
            <a:fillRect/>
          </a:stretch>
        </p:blipFill>
        <p:spPr bwMode="auto">
          <a:xfrm rot="10800000">
            <a:off x="3786181" y="4500570"/>
            <a:ext cx="2756183" cy="2172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35100" y="357165"/>
          <a:ext cx="7499350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9908"/>
                <a:gridCol w="3219442"/>
              </a:tblGrid>
              <a:tr h="7143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Техническое отделение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- 7 специальностей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Кабинеты</a:t>
                      </a:r>
                      <a:r>
                        <a:rPr lang="ru-RU" baseline="0" dirty="0" smtClean="0"/>
                        <a:t>  и лаборатории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0" dirty="0" smtClean="0"/>
                        <a:t>по профилю специальности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473020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Техническая эксплуатация и обслуживание электрического и электромеханического оборудования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Монтаж и техническая эксплуатация промышленного оборудования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Аналитический контроль качества химических соединений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Технология аналитического контроля химических соединений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Металлургия цветных металлов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Техническое обслуживание и ремонт автомобильного транспорта</a:t>
                      </a:r>
                      <a:r>
                        <a:rPr lang="ru-RU" sz="1800" i="1" dirty="0" smtClean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 .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Строительство и эксплуатация</a:t>
                      </a:r>
                      <a:r>
                        <a:rPr kumimoji="0" lang="ru-RU" sz="18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зданий и сооружений.</a:t>
                      </a:r>
                      <a:endParaRPr lang="ru-RU" sz="1800" i="1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1.Химических дисциплин.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2.Металлургических </a:t>
                      </a: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процессов.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3.Технологии строительных </a:t>
                      </a: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процессов.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4.Технического обслуживания и </a:t>
                      </a: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ремонта.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4.Электротехнических машин и автоматизированного </a:t>
                      </a: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управления.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5.Технического </a:t>
                      </a: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анализа.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8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6.Электромонтажа.</a:t>
                      </a:r>
                      <a:endParaRPr lang="ru-RU" sz="18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142975" y="214290"/>
          <a:ext cx="7791475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7322"/>
                <a:gridCol w="3554153"/>
              </a:tblGrid>
              <a:tr h="500066"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Экономическое отделение-</a:t>
                      </a:r>
                    </a:p>
                    <a:p>
                      <a:pPr algn="ctr"/>
                      <a:r>
                        <a:rPr lang="ru-RU" dirty="0" smtClean="0"/>
                        <a:t>6 специальностей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Кабинеты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0" dirty="0" smtClean="0"/>
                        <a:t> по профилю специальности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4034431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Экономика и бухгалтерский учет.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Страховое дело.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Коммерция.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Банковское дело.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Сервис домашнего и коммунального хозяйства.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Гостиничный сервис.</a:t>
                      </a:r>
                      <a:endParaRPr lang="ru-RU" i="1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1.Кабинет истории мировой культуры и социально-экономических дисциплин.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2.Кабинет экономики и АФХД организации 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3.Кабинет финансирования и кредитования 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 Кабинет бухгалтерского  учета, налогов и аудита 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5.Кабинет психологии и управления персоналом 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6.Кабинет банковского дела 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7. Кабинет компьютерной  обработки информации.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defRPr/>
                      </a:pPr>
                      <a:endParaRPr lang="ru-RU" i="1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00100" y="71415"/>
          <a:ext cx="8001056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7915"/>
                <a:gridCol w="4393141"/>
              </a:tblGrid>
              <a:tr h="11187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Отделение</a:t>
                      </a:r>
                      <a:r>
                        <a:rPr lang="ru-RU" baseline="0" dirty="0" smtClean="0"/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0" dirty="0" smtClean="0"/>
                        <a:t>информационных технологий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0" dirty="0" smtClean="0"/>
                        <a:t>- 6 специальностей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Кабинеты</a:t>
                      </a:r>
                      <a:r>
                        <a:rPr lang="ru-RU" sz="1800" baseline="0" dirty="0" smtClean="0"/>
                        <a:t>  и лаборатории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aseline="0" dirty="0" smtClean="0"/>
                        <a:t>по профилю специальности</a:t>
                      </a:r>
                      <a:endParaRPr lang="ru-RU" sz="1800" dirty="0" smtClean="0"/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4167678">
                <a:tc>
                  <a:txBody>
                    <a:bodyPr/>
                    <a:lstStyle/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Компьютерные сети.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Программирование в компьютерных системах.</a:t>
                      </a:r>
                      <a:b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Обеспечение информационной безопасности автоматизированных систем.</a:t>
                      </a:r>
                      <a:b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Автоматизация технологических процессов и производств. </a:t>
                      </a:r>
                    </a:p>
                    <a:p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Оснащение средствами  автоматизации технологических процессов и производств.</a:t>
                      </a:r>
                    </a:p>
                    <a:p>
                      <a:r>
                        <a:rPr kumimoji="0" lang="ru-RU" sz="1800" kern="120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Информационные 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системы и программирование.</a:t>
                      </a:r>
                    </a:p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1.Программного обеспечения компьютерных сетей, программирования и баз данных.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2.Системного и прикладного программирования 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3.Проектирования и дизайна сетевых архитектур и инженерной графики.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4.Монтажа, наладки, ремонта и эксплуатация систем автоматического производства. 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5.Сетевое и системное администрирование.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6.Архитектуры персонального компьютера и периферийных устройств .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7.Программно-аппаратной защиты объектов сетевой инфраструктуры.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8.Типовых элементов, устройств систем автоматического управления и средств измерения .</a:t>
                      </a:r>
                    </a:p>
                    <a:p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9.Монтажа, наладки, ремонта </a:t>
                      </a:r>
                      <a:r>
                        <a:rPr kumimoji="0" lang="ru-RU" sz="18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эксплуатации систем автоматического управления .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071538" y="142853"/>
          <a:ext cx="7862912" cy="432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8356"/>
                <a:gridCol w="4514556"/>
              </a:tblGrid>
              <a:tr h="7797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Отделение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сервиса и права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-3 специальности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Кабинеты</a:t>
                      </a:r>
                      <a:r>
                        <a:rPr lang="ru-RU" baseline="0" dirty="0" smtClean="0"/>
                        <a:t>  и лаборатории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aseline="0" dirty="0" smtClean="0"/>
                        <a:t>по профилю специальности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</a:tr>
              <a:tr h="3006450">
                <a:tc>
                  <a:txBody>
                    <a:bodyPr/>
                    <a:lstStyle/>
                    <a:p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Право и организация социального обеспечения. </a:t>
                      </a:r>
                    </a:p>
                    <a:p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Реклама.</a:t>
                      </a:r>
                    </a:p>
                    <a:p>
                      <a:r>
                        <a:rPr kumimoji="0" lang="ru-RU" sz="20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Туризм.</a:t>
                      </a:r>
                    </a:p>
                    <a:p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>
                        <a:defRPr/>
                      </a:pPr>
                      <a:endParaRPr lang="ru-RU" sz="2000" i="1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 Логистики.</a:t>
                      </a:r>
                    </a:p>
                    <a:p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Рисунка и живописи.</a:t>
                      </a:r>
                    </a:p>
                    <a:p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3. Техники и технологии фотографии и видеосъемки.</a:t>
                      </a:r>
                    </a:p>
                    <a:p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4.Проектирования рекламного продукта.</a:t>
                      </a:r>
                    </a:p>
                    <a:p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5.Информатики и информационных технологий.</a:t>
                      </a:r>
                    </a:p>
                    <a:p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6.Компьютерной графики и дизайна.</a:t>
                      </a:r>
                    </a:p>
                    <a:p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7.Фото и видео студия.</a:t>
                      </a:r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 descr="C:\Users\work\Desktop\1890-1891церк Афанасия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8926" y="4429132"/>
            <a:ext cx="4071966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214414" y="176750"/>
          <a:ext cx="7429552" cy="4395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29552"/>
              </a:tblGrid>
              <a:tr h="6067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Заочное отделение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- 9 специальностей</a:t>
                      </a:r>
                    </a:p>
                  </a:txBody>
                  <a:tcPr/>
                </a:tc>
              </a:tr>
              <a:tr h="3755178">
                <a:tc>
                  <a:txBody>
                    <a:bodyPr/>
                    <a:lstStyle/>
                    <a:p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Право и организация социального обеспечения.</a:t>
                      </a:r>
                    </a:p>
                    <a:p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Экономика  и бухгалтерский учет.</a:t>
                      </a:r>
                    </a:p>
                    <a:p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Коммерция.</a:t>
                      </a:r>
                    </a:p>
                    <a:p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Банковское дело.</a:t>
                      </a:r>
                    </a:p>
                    <a:p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Техническая эксплуатация и обслуживание электрического и    </a:t>
                      </a:r>
                    </a:p>
                    <a:p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электромеханического оборудования в горной промышленности.</a:t>
                      </a:r>
                    </a:p>
                    <a:p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Земельно</a:t>
                      </a:r>
                      <a:r>
                        <a:rPr kumimoji="0" lang="ru-RU" sz="20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имущественные</a:t>
                      </a:r>
                      <a:r>
                        <a:rPr kumimoji="0" lang="ru-RU" sz="20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</a:t>
                      </a:r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отношения.</a:t>
                      </a:r>
                    </a:p>
                    <a:p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Технология аналитического контроля химических соединений</a:t>
                      </a:r>
                    </a:p>
                    <a:p>
                      <a:r>
                        <a:rPr kumimoji="0" lang="ru-RU" sz="20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Строительство и эксплуатация</a:t>
                      </a:r>
                      <a:r>
                        <a:rPr kumimoji="0" lang="ru-RU" sz="20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зданий и сооружений.</a:t>
                      </a:r>
                    </a:p>
                    <a:p>
                      <a:r>
                        <a:rPr kumimoji="0" lang="ru-RU" sz="20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Туризм.</a:t>
                      </a:r>
                      <a:endParaRPr kumimoji="0" lang="ru-RU" sz="200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 descr="C:\Users\work\Desktop\соврем. вид колледжа\Исправленный.jpg"/>
          <p:cNvPicPr/>
          <p:nvPr/>
        </p:nvPicPr>
        <p:blipFill>
          <a:blip r:embed="rId2"/>
          <a:srcRect t="26923" b="11538"/>
          <a:stretch>
            <a:fillRect/>
          </a:stretch>
        </p:blipFill>
        <p:spPr bwMode="auto">
          <a:xfrm>
            <a:off x="2643174" y="4071942"/>
            <a:ext cx="514353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42852"/>
            <a:ext cx="8572528" cy="1357322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Выпуск специалистов </a:t>
            </a:r>
            <a:br>
              <a:rPr lang="ru-RU" sz="2400" b="1" i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 Уральского государственного колледжа </a:t>
            </a:r>
            <a:br>
              <a:rPr lang="ru-RU" sz="2400" b="1" i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им. И.И. Ползунова</a:t>
            </a:r>
            <a:endParaRPr lang="ru-RU" sz="2400" b="1" i="1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714348" y="1643049"/>
          <a:ext cx="7497762" cy="4132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4687"/>
                <a:gridCol w="2071702"/>
                <a:gridCol w="2211373"/>
              </a:tblGrid>
              <a:tr h="55638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Учебный год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Количество выпускников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aseline="0" dirty="0" smtClean="0"/>
                        <a:t> %</a:t>
                      </a:r>
                      <a:r>
                        <a:rPr lang="ru-RU" sz="1600" dirty="0" smtClean="0"/>
                        <a:t>  дипломов с отличием</a:t>
                      </a:r>
                      <a:endParaRPr lang="ru-RU" sz="1600" dirty="0"/>
                    </a:p>
                  </a:txBody>
                  <a:tcPr/>
                </a:tc>
              </a:tr>
              <a:tr h="657316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2012-2013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2013-2014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676</a:t>
                      </a:r>
                    </a:p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764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16,8</a:t>
                      </a:r>
                      <a:r>
                        <a:rPr lang="ru-RU" sz="1600" b="1" baseline="0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endParaRPr lang="ru-RU" sz="1600" b="1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17,9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6381"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2014-2015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2015-2016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931</a:t>
                      </a:r>
                    </a:p>
                    <a:p>
                      <a:pPr algn="l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986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16,5</a:t>
                      </a:r>
                    </a:p>
                    <a:p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18,4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638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2016-2017</a:t>
                      </a:r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1009</a:t>
                      </a:r>
                    </a:p>
                    <a:p>
                      <a:pPr algn="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18,8</a:t>
                      </a:r>
                    </a:p>
                    <a:p>
                      <a:pPr algn="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22,2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6381"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2018-2019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2019-2020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1007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1056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22,1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21,8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6381"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2020-2021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2021-2022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1021</a:t>
                      </a:r>
                    </a:p>
                    <a:p>
                      <a:pPr algn="l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1034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19,4</a:t>
                      </a:r>
                    </a:p>
                    <a:p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21,1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5638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 период</a:t>
                      </a:r>
                    </a:p>
                    <a:p>
                      <a:pPr algn="ct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 01.09.2018 по 30.06.2022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5 129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ru-RU" sz="1600" b="1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r"/>
                      <a:r>
                        <a:rPr lang="ru-RU" sz="1600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21.0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2" name="Rectangle 96"/>
          <p:cNvSpPr>
            <a:spLocks noChangeArrowheads="1"/>
          </p:cNvSpPr>
          <p:nvPr/>
        </p:nvSpPr>
        <p:spPr bwMode="auto">
          <a:xfrm>
            <a:off x="0" y="188913"/>
            <a:ext cx="9144000" cy="538162"/>
          </a:xfrm>
          <a:prstGeom prst="rect">
            <a:avLst/>
          </a:prstGeom>
          <a:gradFill rotWithShape="0">
            <a:gsLst>
              <a:gs pos="0">
                <a:srgbClr val="FFCC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793" name="Text Box 97"/>
          <p:cNvSpPr txBox="1">
            <a:spLocks noChangeArrowheads="1"/>
          </p:cNvSpPr>
          <p:nvPr/>
        </p:nvSpPr>
        <p:spPr bwMode="auto">
          <a:xfrm>
            <a:off x="611188" y="228600"/>
            <a:ext cx="7461274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КОЛИЧЕСТВО </a:t>
            </a: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ВЫПУСКНИКОВ</a:t>
            </a:r>
          </a:p>
          <a:p>
            <a:pPr algn="ctr">
              <a:defRPr/>
            </a:pPr>
            <a:r>
              <a:rPr lang="ru-RU" sz="2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 ГОДАМ</a:t>
            </a:r>
          </a:p>
        </p:txBody>
      </p:sp>
      <p:sp>
        <p:nvSpPr>
          <p:cNvPr id="29794" name="Text Box 98"/>
          <p:cNvSpPr txBox="1">
            <a:spLocks noChangeArrowheads="1"/>
          </p:cNvSpPr>
          <p:nvPr/>
        </p:nvSpPr>
        <p:spPr bwMode="auto">
          <a:xfrm>
            <a:off x="533400" y="5897563"/>
            <a:ext cx="7924800" cy="769441"/>
          </a:xfrm>
          <a:prstGeom prst="rect">
            <a:avLst/>
          </a:prstGeom>
          <a:gradFill rotWithShape="0">
            <a:gsLst>
              <a:gs pos="0">
                <a:srgbClr val="FFCC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200" b="1" dirty="0">
                <a:solidFill>
                  <a:srgbClr val="FF0000"/>
                </a:solidFill>
              </a:rPr>
              <a:t>На </a:t>
            </a:r>
            <a:r>
              <a:rPr lang="ru-RU" sz="2200" b="1" dirty="0" smtClean="0">
                <a:solidFill>
                  <a:srgbClr val="FF0000"/>
                </a:solidFill>
              </a:rPr>
              <a:t>30.06.2022 </a:t>
            </a:r>
            <a:r>
              <a:rPr lang="ru-RU" sz="2200" b="1" dirty="0">
                <a:solidFill>
                  <a:srgbClr val="FF0000"/>
                </a:solidFill>
              </a:rPr>
              <a:t>колледж выпустил </a:t>
            </a:r>
            <a:r>
              <a:rPr lang="ru-RU" sz="2200" b="1" dirty="0" smtClean="0">
                <a:solidFill>
                  <a:srgbClr val="FF0000"/>
                </a:solidFill>
              </a:rPr>
              <a:t>56932 </a:t>
            </a:r>
            <a:r>
              <a:rPr lang="ru-RU" sz="2200" b="1" dirty="0">
                <a:solidFill>
                  <a:srgbClr val="FF0000"/>
                </a:solidFill>
              </a:rPr>
              <a:t>специалиста</a:t>
            </a:r>
          </a:p>
        </p:txBody>
      </p:sp>
      <p:grpSp>
        <p:nvGrpSpPr>
          <p:cNvPr id="2" name="Group 99"/>
          <p:cNvGrpSpPr>
            <a:grpSpLocks/>
          </p:cNvGrpSpPr>
          <p:nvPr/>
        </p:nvGrpSpPr>
        <p:grpSpPr bwMode="auto">
          <a:xfrm>
            <a:off x="928662" y="1571612"/>
            <a:ext cx="7145338" cy="3487743"/>
            <a:chOff x="584" y="1020"/>
            <a:chExt cx="4501" cy="2197"/>
          </a:xfrm>
        </p:grpSpPr>
        <p:grpSp>
          <p:nvGrpSpPr>
            <p:cNvPr id="3" name="Group 100"/>
            <p:cNvGrpSpPr>
              <a:grpSpLocks/>
            </p:cNvGrpSpPr>
            <p:nvPr/>
          </p:nvGrpSpPr>
          <p:grpSpPr bwMode="auto">
            <a:xfrm>
              <a:off x="584" y="2782"/>
              <a:ext cx="302" cy="397"/>
              <a:chOff x="712" y="3299"/>
              <a:chExt cx="302" cy="397"/>
            </a:xfrm>
          </p:grpSpPr>
          <p:grpSp>
            <p:nvGrpSpPr>
              <p:cNvPr id="4" name="Group 101"/>
              <p:cNvGrpSpPr>
                <a:grpSpLocks/>
              </p:cNvGrpSpPr>
              <p:nvPr/>
            </p:nvGrpSpPr>
            <p:grpSpPr bwMode="auto">
              <a:xfrm>
                <a:off x="745" y="3299"/>
                <a:ext cx="263" cy="253"/>
                <a:chOff x="745" y="3299"/>
                <a:chExt cx="263" cy="253"/>
              </a:xfrm>
            </p:grpSpPr>
            <p:sp>
              <p:nvSpPr>
                <p:cNvPr id="29798" name="Rectangle 102"/>
                <p:cNvSpPr>
                  <a:spLocks noChangeArrowheads="1"/>
                </p:cNvSpPr>
                <p:nvPr/>
              </p:nvSpPr>
              <p:spPr bwMode="auto">
                <a:xfrm>
                  <a:off x="768" y="3504"/>
                  <a:ext cx="240" cy="48"/>
                </a:xfrm>
                <a:prstGeom prst="rect">
                  <a:avLst/>
                </a:prstGeom>
                <a:gradFill rotWithShape="0">
                  <a:gsLst>
                    <a:gs pos="0">
                      <a:schemeClr val="hlink"/>
                    </a:gs>
                    <a:gs pos="50000">
                      <a:srgbClr val="FFFFFF"/>
                    </a:gs>
                    <a:gs pos="100000">
                      <a:schemeClr val="hlink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9799" name="Text Box 103"/>
                <p:cNvSpPr txBox="1">
                  <a:spLocks noChangeArrowheads="1"/>
                </p:cNvSpPr>
                <p:nvPr/>
              </p:nvSpPr>
              <p:spPr bwMode="auto">
                <a:xfrm>
                  <a:off x="745" y="3299"/>
                  <a:ext cx="237" cy="1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ru-RU" sz="900" b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20</a:t>
                  </a:r>
                </a:p>
              </p:txBody>
            </p:sp>
          </p:grpSp>
          <p:sp>
            <p:nvSpPr>
              <p:cNvPr id="29800" name="Text Box 104"/>
              <p:cNvSpPr txBox="1">
                <a:spLocks noChangeArrowheads="1"/>
              </p:cNvSpPr>
              <p:nvPr/>
            </p:nvSpPr>
            <p:spPr bwMode="auto">
              <a:xfrm>
                <a:off x="712" y="3560"/>
                <a:ext cx="302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ru-RU" sz="8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1918</a:t>
                </a:r>
              </a:p>
            </p:txBody>
          </p:sp>
        </p:grpSp>
        <p:grpSp>
          <p:nvGrpSpPr>
            <p:cNvPr id="5" name="Group 105"/>
            <p:cNvGrpSpPr>
              <a:grpSpLocks/>
            </p:cNvGrpSpPr>
            <p:nvPr/>
          </p:nvGrpSpPr>
          <p:grpSpPr bwMode="auto">
            <a:xfrm>
              <a:off x="1090" y="2739"/>
              <a:ext cx="305" cy="439"/>
              <a:chOff x="1218" y="3256"/>
              <a:chExt cx="305" cy="439"/>
            </a:xfrm>
          </p:grpSpPr>
          <p:grpSp>
            <p:nvGrpSpPr>
              <p:cNvPr id="6" name="Group 106"/>
              <p:cNvGrpSpPr>
                <a:grpSpLocks/>
              </p:cNvGrpSpPr>
              <p:nvPr/>
            </p:nvGrpSpPr>
            <p:grpSpPr bwMode="auto">
              <a:xfrm>
                <a:off x="1242" y="3256"/>
                <a:ext cx="246" cy="296"/>
                <a:chOff x="1242" y="3256"/>
                <a:chExt cx="246" cy="296"/>
              </a:xfrm>
            </p:grpSpPr>
            <p:sp>
              <p:nvSpPr>
                <p:cNvPr id="29803" name="Rectangle 107"/>
                <p:cNvSpPr>
                  <a:spLocks noChangeArrowheads="1"/>
                </p:cNvSpPr>
                <p:nvPr/>
              </p:nvSpPr>
              <p:spPr bwMode="auto">
                <a:xfrm>
                  <a:off x="1248" y="3456"/>
                  <a:ext cx="240" cy="96"/>
                </a:xfrm>
                <a:prstGeom prst="rect">
                  <a:avLst/>
                </a:prstGeom>
                <a:gradFill rotWithShape="0">
                  <a:gsLst>
                    <a:gs pos="0">
                      <a:schemeClr val="hlink"/>
                    </a:gs>
                    <a:gs pos="50000">
                      <a:srgbClr val="FFFFFF"/>
                    </a:gs>
                    <a:gs pos="100000">
                      <a:schemeClr val="hlink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9804" name="Text Box 108"/>
                <p:cNvSpPr txBox="1">
                  <a:spLocks noChangeArrowheads="1"/>
                </p:cNvSpPr>
                <p:nvPr/>
              </p:nvSpPr>
              <p:spPr bwMode="auto">
                <a:xfrm>
                  <a:off x="1242" y="3256"/>
                  <a:ext cx="244" cy="1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ru-RU" sz="900" b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38</a:t>
                  </a:r>
                </a:p>
              </p:txBody>
            </p:sp>
          </p:grpSp>
          <p:sp>
            <p:nvSpPr>
              <p:cNvPr id="29805" name="Text Box 109"/>
              <p:cNvSpPr txBox="1">
                <a:spLocks noChangeArrowheads="1"/>
              </p:cNvSpPr>
              <p:nvPr/>
            </p:nvSpPr>
            <p:spPr bwMode="auto">
              <a:xfrm>
                <a:off x="1218" y="3559"/>
                <a:ext cx="305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8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1926</a:t>
                </a:r>
              </a:p>
            </p:txBody>
          </p:sp>
        </p:grpSp>
        <p:grpSp>
          <p:nvGrpSpPr>
            <p:cNvPr id="7" name="Group 110"/>
            <p:cNvGrpSpPr>
              <a:grpSpLocks/>
            </p:cNvGrpSpPr>
            <p:nvPr/>
          </p:nvGrpSpPr>
          <p:grpSpPr bwMode="auto">
            <a:xfrm>
              <a:off x="1326" y="2651"/>
              <a:ext cx="324" cy="566"/>
              <a:chOff x="1454" y="3168"/>
              <a:chExt cx="324" cy="566"/>
            </a:xfrm>
          </p:grpSpPr>
          <p:grpSp>
            <p:nvGrpSpPr>
              <p:cNvPr id="8" name="Group 111"/>
              <p:cNvGrpSpPr>
                <a:grpSpLocks/>
              </p:cNvGrpSpPr>
              <p:nvPr/>
            </p:nvGrpSpPr>
            <p:grpSpPr bwMode="auto">
              <a:xfrm>
                <a:off x="1460" y="3168"/>
                <a:ext cx="311" cy="384"/>
                <a:chOff x="1460" y="3168"/>
                <a:chExt cx="311" cy="384"/>
              </a:xfrm>
            </p:grpSpPr>
            <p:sp>
              <p:nvSpPr>
                <p:cNvPr id="29808" name="Rectangle 112"/>
                <p:cNvSpPr>
                  <a:spLocks noChangeArrowheads="1"/>
                </p:cNvSpPr>
                <p:nvPr/>
              </p:nvSpPr>
              <p:spPr bwMode="auto">
                <a:xfrm>
                  <a:off x="1488" y="3360"/>
                  <a:ext cx="240" cy="192"/>
                </a:xfrm>
                <a:prstGeom prst="rect">
                  <a:avLst/>
                </a:prstGeom>
                <a:gradFill rotWithShape="0">
                  <a:gsLst>
                    <a:gs pos="0">
                      <a:schemeClr val="hlink"/>
                    </a:gs>
                    <a:gs pos="50000">
                      <a:srgbClr val="FFFFFF"/>
                    </a:gs>
                    <a:gs pos="100000">
                      <a:schemeClr val="hlink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9809" name="Text Box 113"/>
                <p:cNvSpPr txBox="1">
                  <a:spLocks noChangeArrowheads="1"/>
                </p:cNvSpPr>
                <p:nvPr/>
              </p:nvSpPr>
              <p:spPr bwMode="auto">
                <a:xfrm>
                  <a:off x="1460" y="3168"/>
                  <a:ext cx="311" cy="1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ru-RU" sz="900" b="1" dirty="0">
                      <a:solidFill>
                        <a:srgbClr val="0070C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107</a:t>
                  </a:r>
                </a:p>
              </p:txBody>
            </p:sp>
          </p:grpSp>
          <p:sp>
            <p:nvSpPr>
              <p:cNvPr id="29810" name="Text Box 114"/>
              <p:cNvSpPr txBox="1">
                <a:spLocks noChangeArrowheads="1"/>
              </p:cNvSpPr>
              <p:nvPr/>
            </p:nvSpPr>
            <p:spPr bwMode="auto">
              <a:xfrm>
                <a:off x="1454" y="3560"/>
                <a:ext cx="324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ru-RU" sz="12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1</a:t>
                </a:r>
                <a:r>
                  <a:rPr lang="ru-RU" sz="8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928</a:t>
                </a:r>
              </a:p>
            </p:txBody>
          </p:sp>
        </p:grpSp>
        <p:grpSp>
          <p:nvGrpSpPr>
            <p:cNvPr id="9" name="Group 115"/>
            <p:cNvGrpSpPr>
              <a:grpSpLocks/>
            </p:cNvGrpSpPr>
            <p:nvPr/>
          </p:nvGrpSpPr>
          <p:grpSpPr bwMode="auto">
            <a:xfrm>
              <a:off x="1787" y="2370"/>
              <a:ext cx="325" cy="806"/>
              <a:chOff x="1915" y="2887"/>
              <a:chExt cx="325" cy="806"/>
            </a:xfrm>
          </p:grpSpPr>
          <p:grpSp>
            <p:nvGrpSpPr>
              <p:cNvPr id="10" name="Group 116"/>
              <p:cNvGrpSpPr>
                <a:grpSpLocks/>
              </p:cNvGrpSpPr>
              <p:nvPr/>
            </p:nvGrpSpPr>
            <p:grpSpPr bwMode="auto">
              <a:xfrm>
                <a:off x="1915" y="2887"/>
                <a:ext cx="311" cy="665"/>
                <a:chOff x="1915" y="2887"/>
                <a:chExt cx="311" cy="665"/>
              </a:xfrm>
            </p:grpSpPr>
            <p:sp>
              <p:nvSpPr>
                <p:cNvPr id="29813" name="Rectangle 117"/>
                <p:cNvSpPr>
                  <a:spLocks noChangeArrowheads="1"/>
                </p:cNvSpPr>
                <p:nvPr/>
              </p:nvSpPr>
              <p:spPr bwMode="auto">
                <a:xfrm>
                  <a:off x="1968" y="3120"/>
                  <a:ext cx="240" cy="432"/>
                </a:xfrm>
                <a:prstGeom prst="rect">
                  <a:avLst/>
                </a:prstGeom>
                <a:gradFill rotWithShape="0">
                  <a:gsLst>
                    <a:gs pos="0">
                      <a:schemeClr val="hlink"/>
                    </a:gs>
                    <a:gs pos="50000">
                      <a:srgbClr val="FFFFFF"/>
                    </a:gs>
                    <a:gs pos="100000">
                      <a:schemeClr val="hlink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9814" name="Text Box 118"/>
                <p:cNvSpPr txBox="1">
                  <a:spLocks noChangeArrowheads="1"/>
                </p:cNvSpPr>
                <p:nvPr/>
              </p:nvSpPr>
              <p:spPr bwMode="auto">
                <a:xfrm>
                  <a:off x="1915" y="2887"/>
                  <a:ext cx="311" cy="1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ru-RU" sz="900" b="1" dirty="0">
                      <a:solidFill>
                        <a:srgbClr val="0070C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300</a:t>
                  </a:r>
                </a:p>
              </p:txBody>
            </p:sp>
          </p:grpSp>
          <p:sp>
            <p:nvSpPr>
              <p:cNvPr id="29815" name="Text Box 119"/>
              <p:cNvSpPr txBox="1">
                <a:spLocks noChangeArrowheads="1"/>
              </p:cNvSpPr>
              <p:nvPr/>
            </p:nvSpPr>
            <p:spPr bwMode="auto">
              <a:xfrm>
                <a:off x="1932" y="3557"/>
                <a:ext cx="308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8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1989</a:t>
                </a:r>
              </a:p>
            </p:txBody>
          </p:sp>
        </p:grpSp>
        <p:grpSp>
          <p:nvGrpSpPr>
            <p:cNvPr id="11" name="Group 120"/>
            <p:cNvGrpSpPr>
              <a:grpSpLocks/>
            </p:cNvGrpSpPr>
            <p:nvPr/>
          </p:nvGrpSpPr>
          <p:grpSpPr bwMode="auto">
            <a:xfrm>
              <a:off x="1562" y="2485"/>
              <a:ext cx="328" cy="692"/>
              <a:chOff x="1690" y="3002"/>
              <a:chExt cx="328" cy="692"/>
            </a:xfrm>
          </p:grpSpPr>
          <p:grpSp>
            <p:nvGrpSpPr>
              <p:cNvPr id="12" name="Group 121"/>
              <p:cNvGrpSpPr>
                <a:grpSpLocks/>
              </p:cNvGrpSpPr>
              <p:nvPr/>
            </p:nvGrpSpPr>
            <p:grpSpPr bwMode="auto">
              <a:xfrm>
                <a:off x="1696" y="3002"/>
                <a:ext cx="311" cy="550"/>
                <a:chOff x="1696" y="3002"/>
                <a:chExt cx="311" cy="550"/>
              </a:xfrm>
            </p:grpSpPr>
            <p:sp>
              <p:nvSpPr>
                <p:cNvPr id="29818" name="Rectangle 122"/>
                <p:cNvSpPr>
                  <a:spLocks noChangeArrowheads="1"/>
                </p:cNvSpPr>
                <p:nvPr/>
              </p:nvSpPr>
              <p:spPr bwMode="auto">
                <a:xfrm>
                  <a:off x="1728" y="3168"/>
                  <a:ext cx="240" cy="38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hlink"/>
                    </a:gs>
                    <a:gs pos="50000">
                      <a:srgbClr val="FFFFFF"/>
                    </a:gs>
                    <a:gs pos="100000">
                      <a:schemeClr val="hlink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9819" name="Text Box 123"/>
                <p:cNvSpPr txBox="1">
                  <a:spLocks noChangeArrowheads="1"/>
                </p:cNvSpPr>
                <p:nvPr/>
              </p:nvSpPr>
              <p:spPr bwMode="auto">
                <a:xfrm>
                  <a:off x="1696" y="3002"/>
                  <a:ext cx="311" cy="1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r>
                    <a:rPr lang="ru-RU" sz="900" b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247</a:t>
                  </a:r>
                </a:p>
              </p:txBody>
            </p:sp>
          </p:grpSp>
          <p:sp>
            <p:nvSpPr>
              <p:cNvPr id="29820" name="Text Box 124"/>
              <p:cNvSpPr txBox="1">
                <a:spLocks noChangeArrowheads="1"/>
              </p:cNvSpPr>
              <p:nvPr/>
            </p:nvSpPr>
            <p:spPr bwMode="auto">
              <a:xfrm>
                <a:off x="1690" y="3558"/>
                <a:ext cx="328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8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1947</a:t>
                </a:r>
              </a:p>
            </p:txBody>
          </p:sp>
        </p:grpSp>
        <p:grpSp>
          <p:nvGrpSpPr>
            <p:cNvPr id="13" name="Group 125"/>
            <p:cNvGrpSpPr>
              <a:grpSpLocks/>
            </p:cNvGrpSpPr>
            <p:nvPr/>
          </p:nvGrpSpPr>
          <p:grpSpPr bwMode="auto">
            <a:xfrm>
              <a:off x="820" y="2775"/>
              <a:ext cx="395" cy="404"/>
              <a:chOff x="948" y="3292"/>
              <a:chExt cx="395" cy="404"/>
            </a:xfrm>
          </p:grpSpPr>
          <p:sp>
            <p:nvSpPr>
              <p:cNvPr id="29822" name="Text Box 126"/>
              <p:cNvSpPr txBox="1">
                <a:spLocks noChangeArrowheads="1"/>
              </p:cNvSpPr>
              <p:nvPr/>
            </p:nvSpPr>
            <p:spPr bwMode="auto">
              <a:xfrm>
                <a:off x="1003" y="3292"/>
                <a:ext cx="244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16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2</a:t>
                </a:r>
              </a:p>
            </p:txBody>
          </p:sp>
          <p:sp>
            <p:nvSpPr>
              <p:cNvPr id="29823" name="Text Box 127"/>
              <p:cNvSpPr txBox="1">
                <a:spLocks noChangeArrowheads="1"/>
              </p:cNvSpPr>
              <p:nvPr/>
            </p:nvSpPr>
            <p:spPr bwMode="auto">
              <a:xfrm>
                <a:off x="948" y="3560"/>
                <a:ext cx="395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8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1924</a:t>
                </a:r>
              </a:p>
            </p:txBody>
          </p:sp>
        </p:grpSp>
        <p:grpSp>
          <p:nvGrpSpPr>
            <p:cNvPr id="14" name="Group 128"/>
            <p:cNvGrpSpPr>
              <a:grpSpLocks/>
            </p:cNvGrpSpPr>
            <p:nvPr/>
          </p:nvGrpSpPr>
          <p:grpSpPr bwMode="auto">
            <a:xfrm>
              <a:off x="2032" y="2206"/>
              <a:ext cx="318" cy="970"/>
              <a:chOff x="2160" y="2723"/>
              <a:chExt cx="318" cy="970"/>
            </a:xfrm>
          </p:grpSpPr>
          <p:grpSp>
            <p:nvGrpSpPr>
              <p:cNvPr id="15" name="Group 129"/>
              <p:cNvGrpSpPr>
                <a:grpSpLocks/>
              </p:cNvGrpSpPr>
              <p:nvPr/>
            </p:nvGrpSpPr>
            <p:grpSpPr bwMode="auto">
              <a:xfrm>
                <a:off x="2167" y="2723"/>
                <a:ext cx="311" cy="829"/>
                <a:chOff x="2167" y="2723"/>
                <a:chExt cx="311" cy="829"/>
              </a:xfrm>
            </p:grpSpPr>
            <p:sp>
              <p:nvSpPr>
                <p:cNvPr id="29826" name="Rectangle 130"/>
                <p:cNvSpPr>
                  <a:spLocks noChangeArrowheads="1"/>
                </p:cNvSpPr>
                <p:nvPr/>
              </p:nvSpPr>
              <p:spPr bwMode="auto">
                <a:xfrm>
                  <a:off x="2208" y="2928"/>
                  <a:ext cx="240" cy="62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hlink"/>
                    </a:gs>
                    <a:gs pos="50000">
                      <a:srgbClr val="FFFFFF"/>
                    </a:gs>
                    <a:gs pos="100000">
                      <a:schemeClr val="hlink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9827" name="Text Box 131"/>
                <p:cNvSpPr txBox="1">
                  <a:spLocks noChangeArrowheads="1"/>
                </p:cNvSpPr>
                <p:nvPr/>
              </p:nvSpPr>
              <p:spPr bwMode="auto">
                <a:xfrm>
                  <a:off x="2167" y="2723"/>
                  <a:ext cx="311" cy="1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ru-RU" sz="900" b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433</a:t>
                  </a:r>
                </a:p>
              </p:txBody>
            </p:sp>
          </p:grpSp>
          <p:sp>
            <p:nvSpPr>
              <p:cNvPr id="29828" name="Text Box 132"/>
              <p:cNvSpPr txBox="1">
                <a:spLocks noChangeArrowheads="1"/>
              </p:cNvSpPr>
              <p:nvPr/>
            </p:nvSpPr>
            <p:spPr bwMode="auto">
              <a:xfrm>
                <a:off x="2160" y="3557"/>
                <a:ext cx="308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8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1995</a:t>
                </a:r>
              </a:p>
            </p:txBody>
          </p:sp>
        </p:grpSp>
        <p:grpSp>
          <p:nvGrpSpPr>
            <p:cNvPr id="16" name="Group 133"/>
            <p:cNvGrpSpPr>
              <a:grpSpLocks/>
            </p:cNvGrpSpPr>
            <p:nvPr/>
          </p:nvGrpSpPr>
          <p:grpSpPr bwMode="auto">
            <a:xfrm>
              <a:off x="2278" y="1875"/>
              <a:ext cx="332" cy="1301"/>
              <a:chOff x="2406" y="2392"/>
              <a:chExt cx="332" cy="1301"/>
            </a:xfrm>
          </p:grpSpPr>
          <p:grpSp>
            <p:nvGrpSpPr>
              <p:cNvPr id="17" name="Group 134"/>
              <p:cNvGrpSpPr>
                <a:grpSpLocks/>
              </p:cNvGrpSpPr>
              <p:nvPr/>
            </p:nvGrpSpPr>
            <p:grpSpPr bwMode="auto">
              <a:xfrm>
                <a:off x="2412" y="2392"/>
                <a:ext cx="311" cy="1160"/>
                <a:chOff x="2412" y="2392"/>
                <a:chExt cx="311" cy="1160"/>
              </a:xfrm>
            </p:grpSpPr>
            <p:sp>
              <p:nvSpPr>
                <p:cNvPr id="29831" name="Rectangle 135"/>
                <p:cNvSpPr>
                  <a:spLocks noChangeArrowheads="1"/>
                </p:cNvSpPr>
                <p:nvPr/>
              </p:nvSpPr>
              <p:spPr bwMode="auto">
                <a:xfrm>
                  <a:off x="2448" y="2640"/>
                  <a:ext cx="240" cy="912"/>
                </a:xfrm>
                <a:prstGeom prst="rect">
                  <a:avLst/>
                </a:prstGeom>
                <a:gradFill rotWithShape="0">
                  <a:gsLst>
                    <a:gs pos="0">
                      <a:schemeClr val="hlink"/>
                    </a:gs>
                    <a:gs pos="50000">
                      <a:srgbClr val="FFFFFF"/>
                    </a:gs>
                    <a:gs pos="100000">
                      <a:schemeClr val="hlink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9832" name="Text Box 136"/>
                <p:cNvSpPr txBox="1">
                  <a:spLocks noChangeArrowheads="1"/>
                </p:cNvSpPr>
                <p:nvPr/>
              </p:nvSpPr>
              <p:spPr bwMode="auto">
                <a:xfrm>
                  <a:off x="2412" y="2392"/>
                  <a:ext cx="311" cy="1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ru-RU" sz="900" b="1" dirty="0">
                      <a:solidFill>
                        <a:srgbClr val="0070C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630</a:t>
                  </a:r>
                </a:p>
              </p:txBody>
            </p:sp>
          </p:grpSp>
          <p:sp>
            <p:nvSpPr>
              <p:cNvPr id="29833" name="Text Box 137"/>
              <p:cNvSpPr txBox="1">
                <a:spLocks noChangeArrowheads="1"/>
              </p:cNvSpPr>
              <p:nvPr/>
            </p:nvSpPr>
            <p:spPr bwMode="auto">
              <a:xfrm>
                <a:off x="2406" y="3557"/>
                <a:ext cx="332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800" b="1" dirty="0">
                    <a:solidFill>
                      <a:srgbClr val="00B0F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1996</a:t>
                </a:r>
              </a:p>
            </p:txBody>
          </p:sp>
        </p:grpSp>
        <p:grpSp>
          <p:nvGrpSpPr>
            <p:cNvPr id="18" name="Group 138"/>
            <p:cNvGrpSpPr>
              <a:grpSpLocks/>
            </p:cNvGrpSpPr>
            <p:nvPr/>
          </p:nvGrpSpPr>
          <p:grpSpPr bwMode="auto">
            <a:xfrm>
              <a:off x="2511" y="1874"/>
              <a:ext cx="369" cy="1296"/>
              <a:chOff x="2639" y="2391"/>
              <a:chExt cx="369" cy="1296"/>
            </a:xfrm>
          </p:grpSpPr>
          <p:grpSp>
            <p:nvGrpSpPr>
              <p:cNvPr id="19" name="Group 139"/>
              <p:cNvGrpSpPr>
                <a:grpSpLocks/>
              </p:cNvGrpSpPr>
              <p:nvPr/>
            </p:nvGrpSpPr>
            <p:grpSpPr bwMode="auto">
              <a:xfrm>
                <a:off x="2639" y="2391"/>
                <a:ext cx="369" cy="1161"/>
                <a:chOff x="2639" y="2391"/>
                <a:chExt cx="369" cy="1161"/>
              </a:xfrm>
            </p:grpSpPr>
            <p:sp>
              <p:nvSpPr>
                <p:cNvPr id="29836" name="Rectangle 140"/>
                <p:cNvSpPr>
                  <a:spLocks noChangeArrowheads="1"/>
                </p:cNvSpPr>
                <p:nvPr/>
              </p:nvSpPr>
              <p:spPr bwMode="auto">
                <a:xfrm>
                  <a:off x="2688" y="2592"/>
                  <a:ext cx="240" cy="96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hlink"/>
                    </a:gs>
                    <a:gs pos="50000">
                      <a:srgbClr val="FFFFFF"/>
                    </a:gs>
                    <a:gs pos="100000">
                      <a:schemeClr val="hlink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9837" name="Text Box 141"/>
                <p:cNvSpPr txBox="1">
                  <a:spLocks noChangeArrowheads="1"/>
                </p:cNvSpPr>
                <p:nvPr/>
              </p:nvSpPr>
              <p:spPr bwMode="auto">
                <a:xfrm>
                  <a:off x="2639" y="2391"/>
                  <a:ext cx="369" cy="1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ru-RU" sz="900" b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638</a:t>
                  </a:r>
                </a:p>
              </p:txBody>
            </p:sp>
          </p:grpSp>
          <p:sp>
            <p:nvSpPr>
              <p:cNvPr id="29838" name="Text Box 142"/>
              <p:cNvSpPr txBox="1">
                <a:spLocks noChangeArrowheads="1"/>
              </p:cNvSpPr>
              <p:nvPr/>
            </p:nvSpPr>
            <p:spPr bwMode="auto">
              <a:xfrm>
                <a:off x="2646" y="3551"/>
                <a:ext cx="308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8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1997</a:t>
                </a:r>
              </a:p>
            </p:txBody>
          </p:sp>
        </p:grpSp>
        <p:grpSp>
          <p:nvGrpSpPr>
            <p:cNvPr id="20" name="Group 143"/>
            <p:cNvGrpSpPr>
              <a:grpSpLocks/>
            </p:cNvGrpSpPr>
            <p:nvPr/>
          </p:nvGrpSpPr>
          <p:grpSpPr bwMode="auto">
            <a:xfrm>
              <a:off x="2764" y="1770"/>
              <a:ext cx="341" cy="1400"/>
              <a:chOff x="2892" y="2287"/>
              <a:chExt cx="341" cy="1400"/>
            </a:xfrm>
          </p:grpSpPr>
          <p:grpSp>
            <p:nvGrpSpPr>
              <p:cNvPr id="21" name="Group 144"/>
              <p:cNvGrpSpPr>
                <a:grpSpLocks/>
              </p:cNvGrpSpPr>
              <p:nvPr/>
            </p:nvGrpSpPr>
            <p:grpSpPr bwMode="auto">
              <a:xfrm>
                <a:off x="2892" y="2287"/>
                <a:ext cx="341" cy="1265"/>
                <a:chOff x="2892" y="2287"/>
                <a:chExt cx="341" cy="1265"/>
              </a:xfrm>
            </p:grpSpPr>
            <p:sp>
              <p:nvSpPr>
                <p:cNvPr id="29841" name="Rectangle 145"/>
                <p:cNvSpPr>
                  <a:spLocks noChangeArrowheads="1"/>
                </p:cNvSpPr>
                <p:nvPr/>
              </p:nvSpPr>
              <p:spPr bwMode="auto">
                <a:xfrm>
                  <a:off x="2928" y="2496"/>
                  <a:ext cx="240" cy="1056"/>
                </a:xfrm>
                <a:prstGeom prst="rect">
                  <a:avLst/>
                </a:prstGeom>
                <a:gradFill rotWithShape="0">
                  <a:gsLst>
                    <a:gs pos="0">
                      <a:schemeClr val="hlink"/>
                    </a:gs>
                    <a:gs pos="50000">
                      <a:srgbClr val="FFFFFF"/>
                    </a:gs>
                    <a:gs pos="100000">
                      <a:schemeClr val="hlink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9842" name="Text Box 146"/>
                <p:cNvSpPr txBox="1">
                  <a:spLocks noChangeArrowheads="1"/>
                </p:cNvSpPr>
                <p:nvPr/>
              </p:nvSpPr>
              <p:spPr bwMode="auto">
                <a:xfrm>
                  <a:off x="2892" y="2287"/>
                  <a:ext cx="341" cy="1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ru-RU" sz="900" b="1" dirty="0">
                      <a:solidFill>
                        <a:srgbClr val="0070C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708</a:t>
                  </a:r>
                </a:p>
              </p:txBody>
            </p:sp>
          </p:grpSp>
          <p:sp>
            <p:nvSpPr>
              <p:cNvPr id="29843" name="Text Box 147"/>
              <p:cNvSpPr txBox="1">
                <a:spLocks noChangeArrowheads="1"/>
              </p:cNvSpPr>
              <p:nvPr/>
            </p:nvSpPr>
            <p:spPr bwMode="auto">
              <a:xfrm>
                <a:off x="2892" y="3551"/>
                <a:ext cx="308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8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1998</a:t>
                </a:r>
              </a:p>
            </p:txBody>
          </p:sp>
        </p:grpSp>
        <p:grpSp>
          <p:nvGrpSpPr>
            <p:cNvPr id="22" name="Group 148"/>
            <p:cNvGrpSpPr>
              <a:grpSpLocks/>
            </p:cNvGrpSpPr>
            <p:nvPr/>
          </p:nvGrpSpPr>
          <p:grpSpPr bwMode="auto">
            <a:xfrm>
              <a:off x="2974" y="1264"/>
              <a:ext cx="446" cy="1900"/>
              <a:chOff x="3102" y="1781"/>
              <a:chExt cx="446" cy="1900"/>
            </a:xfrm>
          </p:grpSpPr>
          <p:grpSp>
            <p:nvGrpSpPr>
              <p:cNvPr id="23" name="Group 149"/>
              <p:cNvGrpSpPr>
                <a:grpSpLocks/>
              </p:cNvGrpSpPr>
              <p:nvPr/>
            </p:nvGrpSpPr>
            <p:grpSpPr bwMode="auto">
              <a:xfrm>
                <a:off x="3102" y="1781"/>
                <a:ext cx="446" cy="1771"/>
                <a:chOff x="3102" y="1781"/>
                <a:chExt cx="446" cy="1771"/>
              </a:xfrm>
            </p:grpSpPr>
            <p:sp>
              <p:nvSpPr>
                <p:cNvPr id="29846" name="Rectangle 150"/>
                <p:cNvSpPr>
                  <a:spLocks noChangeArrowheads="1"/>
                </p:cNvSpPr>
                <p:nvPr/>
              </p:nvSpPr>
              <p:spPr bwMode="auto">
                <a:xfrm>
                  <a:off x="3168" y="1968"/>
                  <a:ext cx="240" cy="158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hlink"/>
                    </a:gs>
                    <a:gs pos="50000">
                      <a:srgbClr val="FFFFFF"/>
                    </a:gs>
                    <a:gs pos="100000">
                      <a:schemeClr val="hlink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9847" name="Text Box 151"/>
                <p:cNvSpPr txBox="1">
                  <a:spLocks noChangeArrowheads="1"/>
                </p:cNvSpPr>
                <p:nvPr/>
              </p:nvSpPr>
              <p:spPr bwMode="auto">
                <a:xfrm>
                  <a:off x="3102" y="1781"/>
                  <a:ext cx="446" cy="1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ru-RU" sz="900" b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1043</a:t>
                  </a:r>
                </a:p>
              </p:txBody>
            </p:sp>
          </p:grpSp>
          <p:sp>
            <p:nvSpPr>
              <p:cNvPr id="29848" name="Text Box 152"/>
              <p:cNvSpPr txBox="1">
                <a:spLocks noChangeArrowheads="1"/>
              </p:cNvSpPr>
              <p:nvPr/>
            </p:nvSpPr>
            <p:spPr bwMode="auto">
              <a:xfrm>
                <a:off x="3138" y="3545"/>
                <a:ext cx="308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8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1999</a:t>
                </a:r>
              </a:p>
            </p:txBody>
          </p:sp>
        </p:grpSp>
        <p:grpSp>
          <p:nvGrpSpPr>
            <p:cNvPr id="24" name="Group 153"/>
            <p:cNvGrpSpPr>
              <a:grpSpLocks/>
            </p:cNvGrpSpPr>
            <p:nvPr/>
          </p:nvGrpSpPr>
          <p:grpSpPr bwMode="auto">
            <a:xfrm>
              <a:off x="3238" y="1403"/>
              <a:ext cx="362" cy="1767"/>
              <a:chOff x="3366" y="1920"/>
              <a:chExt cx="362" cy="1767"/>
            </a:xfrm>
          </p:grpSpPr>
          <p:grpSp>
            <p:nvGrpSpPr>
              <p:cNvPr id="25" name="Group 154"/>
              <p:cNvGrpSpPr>
                <a:grpSpLocks/>
              </p:cNvGrpSpPr>
              <p:nvPr/>
            </p:nvGrpSpPr>
            <p:grpSpPr bwMode="auto">
              <a:xfrm>
                <a:off x="3380" y="1920"/>
                <a:ext cx="348" cy="1632"/>
                <a:chOff x="3380" y="1920"/>
                <a:chExt cx="348" cy="1632"/>
              </a:xfrm>
            </p:grpSpPr>
            <p:sp>
              <p:nvSpPr>
                <p:cNvPr id="29851" name="Rectangle 155"/>
                <p:cNvSpPr>
                  <a:spLocks noChangeArrowheads="1"/>
                </p:cNvSpPr>
                <p:nvPr/>
              </p:nvSpPr>
              <p:spPr bwMode="auto">
                <a:xfrm>
                  <a:off x="3408" y="2112"/>
                  <a:ext cx="240" cy="144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hlink"/>
                    </a:gs>
                    <a:gs pos="50000">
                      <a:srgbClr val="FFFFFF"/>
                    </a:gs>
                    <a:gs pos="100000">
                      <a:schemeClr val="hlink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9852" name="Text Box 156"/>
                <p:cNvSpPr txBox="1">
                  <a:spLocks noChangeArrowheads="1"/>
                </p:cNvSpPr>
                <p:nvPr/>
              </p:nvSpPr>
              <p:spPr bwMode="auto">
                <a:xfrm>
                  <a:off x="3380" y="1920"/>
                  <a:ext cx="348" cy="1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ru-RU" sz="900" b="1" dirty="0">
                      <a:solidFill>
                        <a:srgbClr val="0070C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950</a:t>
                  </a:r>
                </a:p>
              </p:txBody>
            </p:sp>
          </p:grpSp>
          <p:sp>
            <p:nvSpPr>
              <p:cNvPr id="29853" name="Text Box 157"/>
              <p:cNvSpPr txBox="1">
                <a:spLocks noChangeArrowheads="1"/>
              </p:cNvSpPr>
              <p:nvPr/>
            </p:nvSpPr>
            <p:spPr bwMode="auto">
              <a:xfrm>
                <a:off x="3366" y="3551"/>
                <a:ext cx="308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8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2000</a:t>
                </a:r>
              </a:p>
            </p:txBody>
          </p:sp>
        </p:grpSp>
        <p:grpSp>
          <p:nvGrpSpPr>
            <p:cNvPr id="26" name="Group 158"/>
            <p:cNvGrpSpPr>
              <a:grpSpLocks/>
            </p:cNvGrpSpPr>
            <p:nvPr/>
          </p:nvGrpSpPr>
          <p:grpSpPr bwMode="auto">
            <a:xfrm>
              <a:off x="3488" y="1630"/>
              <a:ext cx="337" cy="1540"/>
              <a:chOff x="3616" y="2147"/>
              <a:chExt cx="337" cy="1540"/>
            </a:xfrm>
          </p:grpSpPr>
          <p:grpSp>
            <p:nvGrpSpPr>
              <p:cNvPr id="27" name="Group 159"/>
              <p:cNvGrpSpPr>
                <a:grpSpLocks/>
              </p:cNvGrpSpPr>
              <p:nvPr/>
            </p:nvGrpSpPr>
            <p:grpSpPr bwMode="auto">
              <a:xfrm>
                <a:off x="3616" y="2147"/>
                <a:ext cx="337" cy="1405"/>
                <a:chOff x="3616" y="2147"/>
                <a:chExt cx="337" cy="1405"/>
              </a:xfrm>
            </p:grpSpPr>
            <p:sp>
              <p:nvSpPr>
                <p:cNvPr id="29856" name="Rectangle 160"/>
                <p:cNvSpPr>
                  <a:spLocks noChangeArrowheads="1"/>
                </p:cNvSpPr>
                <p:nvPr/>
              </p:nvSpPr>
              <p:spPr bwMode="auto">
                <a:xfrm>
                  <a:off x="3648" y="2352"/>
                  <a:ext cx="240" cy="1200"/>
                </a:xfrm>
                <a:prstGeom prst="rect">
                  <a:avLst/>
                </a:prstGeom>
                <a:gradFill rotWithShape="0">
                  <a:gsLst>
                    <a:gs pos="0">
                      <a:schemeClr val="hlink"/>
                    </a:gs>
                    <a:gs pos="50000">
                      <a:srgbClr val="FFFFFF"/>
                    </a:gs>
                    <a:gs pos="100000">
                      <a:schemeClr val="hlink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9857" name="Text Box 161"/>
                <p:cNvSpPr txBox="1">
                  <a:spLocks noChangeArrowheads="1"/>
                </p:cNvSpPr>
                <p:nvPr/>
              </p:nvSpPr>
              <p:spPr bwMode="auto">
                <a:xfrm>
                  <a:off x="3616" y="2147"/>
                  <a:ext cx="337" cy="1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ru-RU" sz="900" b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767</a:t>
                  </a:r>
                </a:p>
              </p:txBody>
            </p:sp>
          </p:grpSp>
          <p:sp>
            <p:nvSpPr>
              <p:cNvPr id="29858" name="Text Box 162"/>
              <p:cNvSpPr txBox="1">
                <a:spLocks noChangeArrowheads="1"/>
              </p:cNvSpPr>
              <p:nvPr/>
            </p:nvSpPr>
            <p:spPr bwMode="auto">
              <a:xfrm>
                <a:off x="3618" y="3551"/>
                <a:ext cx="308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8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2001</a:t>
                </a:r>
              </a:p>
            </p:txBody>
          </p:sp>
        </p:grpSp>
        <p:grpSp>
          <p:nvGrpSpPr>
            <p:cNvPr id="28" name="Group 163"/>
            <p:cNvGrpSpPr>
              <a:grpSpLocks/>
            </p:cNvGrpSpPr>
            <p:nvPr/>
          </p:nvGrpSpPr>
          <p:grpSpPr bwMode="auto">
            <a:xfrm>
              <a:off x="3930" y="1020"/>
              <a:ext cx="390" cy="2150"/>
              <a:chOff x="4058" y="1537"/>
              <a:chExt cx="390" cy="2150"/>
            </a:xfrm>
          </p:grpSpPr>
          <p:grpSp>
            <p:nvGrpSpPr>
              <p:cNvPr id="29" name="Group 164"/>
              <p:cNvGrpSpPr>
                <a:grpSpLocks/>
              </p:cNvGrpSpPr>
              <p:nvPr/>
            </p:nvGrpSpPr>
            <p:grpSpPr bwMode="auto">
              <a:xfrm>
                <a:off x="4058" y="1537"/>
                <a:ext cx="390" cy="2015"/>
                <a:chOff x="4058" y="1537"/>
                <a:chExt cx="390" cy="2015"/>
              </a:xfrm>
            </p:grpSpPr>
            <p:sp>
              <p:nvSpPr>
                <p:cNvPr id="29861" name="Rectangle 165"/>
                <p:cNvSpPr>
                  <a:spLocks noChangeArrowheads="1"/>
                </p:cNvSpPr>
                <p:nvPr/>
              </p:nvSpPr>
              <p:spPr bwMode="auto">
                <a:xfrm>
                  <a:off x="4128" y="1728"/>
                  <a:ext cx="240" cy="182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hlink"/>
                    </a:gs>
                    <a:gs pos="50000">
                      <a:srgbClr val="FFFFFF"/>
                    </a:gs>
                    <a:gs pos="100000">
                      <a:schemeClr val="hlink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9862" name="Text Box 166"/>
                <p:cNvSpPr txBox="1">
                  <a:spLocks noChangeArrowheads="1"/>
                </p:cNvSpPr>
                <p:nvPr/>
              </p:nvSpPr>
              <p:spPr bwMode="auto">
                <a:xfrm>
                  <a:off x="4058" y="1537"/>
                  <a:ext cx="390" cy="1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ru-RU" sz="900" b="1" dirty="0">
                      <a:solidFill>
                        <a:srgbClr val="C0000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1261</a:t>
                  </a:r>
                </a:p>
              </p:txBody>
            </p:sp>
          </p:grpSp>
          <p:sp>
            <p:nvSpPr>
              <p:cNvPr id="29863" name="Text Box 167"/>
              <p:cNvSpPr txBox="1">
                <a:spLocks noChangeArrowheads="1"/>
              </p:cNvSpPr>
              <p:nvPr/>
            </p:nvSpPr>
            <p:spPr bwMode="auto">
              <a:xfrm>
                <a:off x="4098" y="3551"/>
                <a:ext cx="347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8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2003</a:t>
                </a:r>
              </a:p>
            </p:txBody>
          </p:sp>
        </p:grpSp>
        <p:grpSp>
          <p:nvGrpSpPr>
            <p:cNvPr id="30" name="Group 168"/>
            <p:cNvGrpSpPr>
              <a:grpSpLocks/>
            </p:cNvGrpSpPr>
            <p:nvPr/>
          </p:nvGrpSpPr>
          <p:grpSpPr bwMode="auto">
            <a:xfrm>
              <a:off x="3680" y="1220"/>
              <a:ext cx="460" cy="1945"/>
              <a:chOff x="3808" y="1737"/>
              <a:chExt cx="460" cy="1945"/>
            </a:xfrm>
          </p:grpSpPr>
          <p:grpSp>
            <p:nvGrpSpPr>
              <p:cNvPr id="31" name="Group 169"/>
              <p:cNvGrpSpPr>
                <a:grpSpLocks/>
              </p:cNvGrpSpPr>
              <p:nvPr/>
            </p:nvGrpSpPr>
            <p:grpSpPr bwMode="auto">
              <a:xfrm>
                <a:off x="3808" y="1737"/>
                <a:ext cx="460" cy="1815"/>
                <a:chOff x="3808" y="1737"/>
                <a:chExt cx="460" cy="1815"/>
              </a:xfrm>
            </p:grpSpPr>
            <p:sp>
              <p:nvSpPr>
                <p:cNvPr id="29866" name="Rectangle 170"/>
                <p:cNvSpPr>
                  <a:spLocks noChangeArrowheads="1"/>
                </p:cNvSpPr>
                <p:nvPr/>
              </p:nvSpPr>
              <p:spPr bwMode="auto">
                <a:xfrm>
                  <a:off x="3888" y="1920"/>
                  <a:ext cx="240" cy="1632"/>
                </a:xfrm>
                <a:prstGeom prst="rect">
                  <a:avLst/>
                </a:prstGeom>
                <a:gradFill rotWithShape="0">
                  <a:gsLst>
                    <a:gs pos="0">
                      <a:schemeClr val="hlink"/>
                    </a:gs>
                    <a:gs pos="50000">
                      <a:srgbClr val="FFFFFF"/>
                    </a:gs>
                    <a:gs pos="100000">
                      <a:schemeClr val="hlink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9867" name="Text Box 171"/>
                <p:cNvSpPr txBox="1">
                  <a:spLocks noChangeArrowheads="1"/>
                </p:cNvSpPr>
                <p:nvPr/>
              </p:nvSpPr>
              <p:spPr bwMode="auto">
                <a:xfrm>
                  <a:off x="3808" y="1737"/>
                  <a:ext cx="460" cy="1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ru-RU" sz="900" b="1" dirty="0">
                      <a:solidFill>
                        <a:srgbClr val="0070C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1110</a:t>
                  </a:r>
                </a:p>
              </p:txBody>
            </p:sp>
          </p:grpSp>
          <p:sp>
            <p:nvSpPr>
              <p:cNvPr id="29868" name="Text Box 172"/>
              <p:cNvSpPr txBox="1">
                <a:spLocks noChangeArrowheads="1"/>
              </p:cNvSpPr>
              <p:nvPr/>
            </p:nvSpPr>
            <p:spPr bwMode="auto">
              <a:xfrm>
                <a:off x="3846" y="3546"/>
                <a:ext cx="308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8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2002</a:t>
                </a:r>
              </a:p>
            </p:txBody>
          </p:sp>
        </p:grpSp>
        <p:grpSp>
          <p:nvGrpSpPr>
            <p:cNvPr id="29795" name="Group 173"/>
            <p:cNvGrpSpPr>
              <a:grpSpLocks/>
            </p:cNvGrpSpPr>
            <p:nvPr/>
          </p:nvGrpSpPr>
          <p:grpSpPr bwMode="auto">
            <a:xfrm>
              <a:off x="4194" y="1065"/>
              <a:ext cx="441" cy="2099"/>
              <a:chOff x="4322" y="1582"/>
              <a:chExt cx="441" cy="2099"/>
            </a:xfrm>
          </p:grpSpPr>
          <p:grpSp>
            <p:nvGrpSpPr>
              <p:cNvPr id="29796" name="Group 174"/>
              <p:cNvGrpSpPr>
                <a:grpSpLocks/>
              </p:cNvGrpSpPr>
              <p:nvPr/>
            </p:nvGrpSpPr>
            <p:grpSpPr bwMode="auto">
              <a:xfrm>
                <a:off x="4322" y="1582"/>
                <a:ext cx="441" cy="1970"/>
                <a:chOff x="4322" y="1582"/>
                <a:chExt cx="441" cy="1970"/>
              </a:xfrm>
            </p:grpSpPr>
            <p:sp>
              <p:nvSpPr>
                <p:cNvPr id="29871" name="Rectangle 175"/>
                <p:cNvSpPr>
                  <a:spLocks noChangeArrowheads="1"/>
                </p:cNvSpPr>
                <p:nvPr/>
              </p:nvSpPr>
              <p:spPr bwMode="auto">
                <a:xfrm>
                  <a:off x="4368" y="1824"/>
                  <a:ext cx="240" cy="1728"/>
                </a:xfrm>
                <a:prstGeom prst="rect">
                  <a:avLst/>
                </a:prstGeom>
                <a:gradFill rotWithShape="0">
                  <a:gsLst>
                    <a:gs pos="0">
                      <a:schemeClr val="hlink"/>
                    </a:gs>
                    <a:gs pos="50000">
                      <a:srgbClr val="FFFFFF"/>
                    </a:gs>
                    <a:gs pos="100000">
                      <a:schemeClr val="hlink"/>
                    </a:gs>
                  </a:gsLst>
                  <a:lin ang="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29872" name="Text Box 176"/>
                <p:cNvSpPr txBox="1">
                  <a:spLocks noChangeArrowheads="1"/>
                </p:cNvSpPr>
                <p:nvPr/>
              </p:nvSpPr>
              <p:spPr bwMode="auto">
                <a:xfrm>
                  <a:off x="4322" y="1582"/>
                  <a:ext cx="441" cy="1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defRPr/>
                  </a:pPr>
                  <a:r>
                    <a:rPr lang="ru-RU" sz="900" b="1" dirty="0">
                      <a:solidFill>
                        <a:srgbClr val="0070C0"/>
                      </a:solidFill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1210</a:t>
                  </a:r>
                </a:p>
              </p:txBody>
            </p:sp>
          </p:grpSp>
          <p:sp>
            <p:nvSpPr>
              <p:cNvPr id="29873" name="Text Box 177"/>
              <p:cNvSpPr txBox="1">
                <a:spLocks noChangeArrowheads="1"/>
              </p:cNvSpPr>
              <p:nvPr/>
            </p:nvSpPr>
            <p:spPr bwMode="auto">
              <a:xfrm>
                <a:off x="4338" y="3545"/>
                <a:ext cx="308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ru-RU" sz="800" b="1" dirty="0">
                    <a:solidFill>
                      <a:srgbClr val="0070C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2004</a:t>
                </a:r>
              </a:p>
            </p:txBody>
          </p:sp>
        </p:grpSp>
        <p:sp>
          <p:nvSpPr>
            <p:cNvPr id="29874" name="Rectangle 178"/>
            <p:cNvSpPr>
              <a:spLocks noChangeArrowheads="1"/>
            </p:cNvSpPr>
            <p:nvPr/>
          </p:nvSpPr>
          <p:spPr bwMode="auto">
            <a:xfrm>
              <a:off x="4477" y="1287"/>
              <a:ext cx="240" cy="1751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50000">
                  <a:srgbClr val="FFFFFF"/>
                </a:gs>
                <a:gs pos="100000">
                  <a:schemeClr val="hlink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875" name="Text Box 179"/>
            <p:cNvSpPr txBox="1">
              <a:spLocks noChangeArrowheads="1"/>
            </p:cNvSpPr>
            <p:nvPr/>
          </p:nvSpPr>
          <p:spPr bwMode="auto">
            <a:xfrm>
              <a:off x="4431" y="1080"/>
              <a:ext cx="429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9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1215</a:t>
              </a:r>
            </a:p>
          </p:txBody>
        </p:sp>
        <p:sp>
          <p:nvSpPr>
            <p:cNvPr id="29876" name="Text Box 180"/>
            <p:cNvSpPr txBox="1">
              <a:spLocks noChangeArrowheads="1"/>
            </p:cNvSpPr>
            <p:nvPr/>
          </p:nvSpPr>
          <p:spPr bwMode="auto">
            <a:xfrm>
              <a:off x="4447" y="3031"/>
              <a:ext cx="308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2005</a:t>
              </a:r>
            </a:p>
          </p:txBody>
        </p:sp>
        <p:sp>
          <p:nvSpPr>
            <p:cNvPr id="29877" name="Rectangle 181"/>
            <p:cNvSpPr>
              <a:spLocks noChangeArrowheads="1"/>
            </p:cNvSpPr>
            <p:nvPr/>
          </p:nvSpPr>
          <p:spPr bwMode="auto">
            <a:xfrm>
              <a:off x="4709" y="1344"/>
              <a:ext cx="240" cy="1693"/>
            </a:xfrm>
            <a:prstGeom prst="rect">
              <a:avLst/>
            </a:prstGeom>
            <a:gradFill rotWithShape="0">
              <a:gsLst>
                <a:gs pos="0">
                  <a:schemeClr val="hlink"/>
                </a:gs>
                <a:gs pos="50000">
                  <a:srgbClr val="FFFFFF"/>
                </a:gs>
                <a:gs pos="100000">
                  <a:schemeClr val="hlink"/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9878" name="Text Box 182"/>
            <p:cNvSpPr txBox="1">
              <a:spLocks noChangeArrowheads="1"/>
            </p:cNvSpPr>
            <p:nvPr/>
          </p:nvSpPr>
          <p:spPr bwMode="auto">
            <a:xfrm>
              <a:off x="4694" y="1110"/>
              <a:ext cx="391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9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1141</a:t>
              </a:r>
            </a:p>
          </p:txBody>
        </p:sp>
        <p:sp>
          <p:nvSpPr>
            <p:cNvPr id="29879" name="Text Box 183"/>
            <p:cNvSpPr txBox="1">
              <a:spLocks noChangeArrowheads="1"/>
            </p:cNvSpPr>
            <p:nvPr/>
          </p:nvSpPr>
          <p:spPr bwMode="auto">
            <a:xfrm>
              <a:off x="4673" y="3030"/>
              <a:ext cx="308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ru-RU" sz="8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2006</a:t>
              </a:r>
            </a:p>
          </p:txBody>
        </p:sp>
      </p:grpSp>
      <p:sp>
        <p:nvSpPr>
          <p:cNvPr id="19462" name="Oval 275"/>
          <p:cNvSpPr>
            <a:spLocks noChangeArrowheads="1"/>
          </p:cNvSpPr>
          <p:nvPr/>
        </p:nvSpPr>
        <p:spPr bwMode="auto">
          <a:xfrm>
            <a:off x="8040688" y="0"/>
            <a:ext cx="1074737" cy="973138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9464" name="Text Box 277"/>
          <p:cNvSpPr txBox="1">
            <a:spLocks noChangeArrowheads="1"/>
          </p:cNvSpPr>
          <p:nvPr/>
        </p:nvSpPr>
        <p:spPr bwMode="auto">
          <a:xfrm>
            <a:off x="0" y="6643688"/>
            <a:ext cx="9144000" cy="214312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800"/>
          </a:p>
        </p:txBody>
      </p:sp>
    </p:spTree>
  </p:cSld>
  <p:clrMapOvr>
    <a:masterClrMapping/>
  </p:clrMapOvr>
  <p:transition advTm="72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9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92" grpId="0" animBg="1"/>
      <p:bldP spid="29793" grpId="0" autoUpdateAnimBg="0"/>
      <p:bldP spid="29794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428736"/>
            <a:ext cx="8183880" cy="3071834"/>
          </a:xfrm>
        </p:spPr>
        <p:txBody>
          <a:bodyPr>
            <a:normAutofit fontScale="90000"/>
          </a:bodyPr>
          <a:lstStyle/>
          <a:p>
            <a:r>
              <a:rPr lang="ru-RU" sz="2200" b="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Базовый уровень:                    техник</a:t>
            </a:r>
            <a:br>
              <a:rPr lang="ru-RU" sz="2200" b="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Повышенный уровень:</a:t>
            </a:r>
            <a:br>
              <a:rPr lang="ru-RU" sz="2200" b="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МП-менеджер с углубленной подготовкой;</a:t>
            </a:r>
            <a:br>
              <a:rPr lang="ru-RU" sz="2200" b="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2200" b="0" dirty="0" err="1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БП-бухгалтер</a:t>
            </a:r>
            <a:r>
              <a:rPr lang="ru-RU" sz="2200" b="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, специалист по налогообложению;</a:t>
            </a:r>
            <a:br>
              <a:rPr lang="ru-RU" sz="2200" b="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2200" b="0" dirty="0" err="1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МРП-маркетолог</a:t>
            </a:r>
            <a:r>
              <a:rPr lang="ru-RU" sz="2200" b="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, с углубленной подготовкой в области   </a:t>
            </a:r>
            <a:br>
              <a:rPr lang="ru-RU" sz="2200" b="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предпринимательской деятельности;</a:t>
            </a:r>
            <a:br>
              <a:rPr lang="ru-RU" sz="2200" b="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МТП- старший техник;</a:t>
            </a:r>
            <a:br>
              <a:rPr lang="ru-RU" sz="2200" b="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b="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ru-RU" sz="2200" b="0" dirty="0" err="1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АНП-старший</a:t>
            </a:r>
            <a:r>
              <a:rPr lang="ru-RU" sz="2200" b="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 техник.</a:t>
            </a:r>
            <a:r>
              <a:rPr lang="ru-RU" b="0" dirty="0" smtClean="0">
                <a:solidFill>
                  <a:srgbClr val="0070C0"/>
                </a:solidFill>
                <a:effectLst/>
              </a:rPr>
              <a:t/>
            </a:r>
            <a:br>
              <a:rPr lang="ru-RU" b="0" dirty="0" smtClean="0">
                <a:solidFill>
                  <a:srgbClr val="0070C0"/>
                </a:solidFill>
                <a:effectLst/>
              </a:rPr>
            </a:br>
            <a:endParaRPr lang="ru-RU" b="0" dirty="0">
              <a:solidFill>
                <a:srgbClr val="0070C0"/>
              </a:solidFill>
              <a:effectLst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755508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Квалификации выпускников: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ork\Desktop\3390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3619" y="4000504"/>
            <a:ext cx="6531270" cy="2286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285728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Группа  МП-410, выпуск  2006г. </a:t>
            </a:r>
            <a:b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 дипломов с отличием из 28 человек , (71.4 %)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work\Desktop\МП-420 2008 годованец.jpg"/>
          <p:cNvPicPr>
            <a:picLocks noGrp="1"/>
          </p:cNvPicPr>
          <p:nvPr>
            <p:ph idx="1"/>
          </p:nvPr>
        </p:nvPicPr>
        <p:blipFill>
          <a:blip r:embed="rId2"/>
          <a:srcRect b="49545"/>
          <a:stretch>
            <a:fillRect/>
          </a:stretch>
        </p:blipFill>
        <p:spPr bwMode="auto">
          <a:xfrm>
            <a:off x="1785918" y="1643050"/>
            <a:ext cx="6000792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264320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>
                <a:solidFill>
                  <a:srgbClr val="C00000"/>
                </a:solidFill>
              </a:rPr>
              <a:t>Материально-техническая база Уральского</a:t>
            </a:r>
            <a:br>
              <a:rPr lang="ru-RU" i="1" dirty="0" smtClean="0">
                <a:solidFill>
                  <a:srgbClr val="C00000"/>
                </a:solidFill>
              </a:rPr>
            </a:br>
            <a:r>
              <a:rPr lang="ru-RU" i="1" dirty="0" smtClean="0">
                <a:solidFill>
                  <a:srgbClr val="C00000"/>
                </a:solidFill>
              </a:rPr>
              <a:t> государственного колледжа</a:t>
            </a:r>
            <a:br>
              <a:rPr lang="ru-RU" i="1" dirty="0" smtClean="0">
                <a:solidFill>
                  <a:srgbClr val="C00000"/>
                </a:solidFill>
              </a:rPr>
            </a:br>
            <a:r>
              <a:rPr lang="ru-RU" i="1" dirty="0" smtClean="0">
                <a:solidFill>
                  <a:srgbClr val="C00000"/>
                </a:solidFill>
              </a:rPr>
              <a:t> имени И.И. Ползунова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C:\Users\work\Desktop\IMG_493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571744"/>
            <a:ext cx="635798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0"/>
            <a:ext cx="7498080" cy="1071546"/>
          </a:xfrm>
        </p:spPr>
        <p:txBody>
          <a:bodyPr>
            <a:noAutofit/>
          </a:bodyPr>
          <a:lstStyle/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Трудоустройство  выпускников </a:t>
            </a:r>
            <a:b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Уральского государственного колледжа   им. И.И. Ползунова</a:t>
            </a:r>
            <a:endParaRPr lang="ru-RU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500033" y="1357295"/>
          <a:ext cx="7858181" cy="3143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1637"/>
                <a:gridCol w="949721"/>
                <a:gridCol w="703856"/>
                <a:gridCol w="873131"/>
                <a:gridCol w="604475"/>
                <a:gridCol w="738804"/>
                <a:gridCol w="1141787"/>
                <a:gridCol w="1544770"/>
              </a:tblGrid>
              <a:tr h="554695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Учебный год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Всего студентов, чел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трудоустроены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Декретный</a:t>
                      </a:r>
                      <a:r>
                        <a:rPr lang="ru-RU" sz="1000" baseline="0" dirty="0" smtClean="0"/>
                        <a:t> отпуск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ВС  РФ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Обучение в ВУЗе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Не определились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На учете в службе занятости</a:t>
                      </a:r>
                      <a:endParaRPr lang="ru-RU" sz="1000" dirty="0"/>
                    </a:p>
                  </a:txBody>
                  <a:tcPr/>
                </a:tc>
              </a:tr>
              <a:tr h="36979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2014-2015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936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94.65%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5.35%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6979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2015-2016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990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96.87 %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3.13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69797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2016-2017</a:t>
                      </a:r>
                      <a:endParaRPr lang="ru-RU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1009</a:t>
                      </a:r>
                      <a:endParaRPr lang="ru-RU" b="1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94.54 %</a:t>
                      </a:r>
                      <a:endParaRPr lang="ru-RU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5.45</a:t>
                      </a:r>
                      <a:endParaRPr lang="ru-RU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6979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2017-2018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984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94.62 %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5.38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6979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2018-2019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990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96.6 %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3.4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6979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2019-2020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1045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81.5 %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18.5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6979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2020-2021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1016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93.5 %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6.5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500034" y="4572008"/>
          <a:ext cx="7858179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3279"/>
                <a:gridCol w="873131"/>
                <a:gridCol w="2955212"/>
                <a:gridCol w="2686557"/>
              </a:tblGrid>
              <a:tr h="341947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2021-2022</a:t>
                      </a:r>
                      <a:endParaRPr lang="ru-RU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1067</a:t>
                      </a:r>
                      <a:endParaRPr lang="ru-RU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92.8 %</a:t>
                      </a:r>
                      <a:endParaRPr lang="ru-RU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7.2</a:t>
                      </a:r>
                      <a:endParaRPr lang="ru-RU" dirty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41947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2022-2023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1947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2023-2024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1947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2024-2025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1947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2025-2026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1947">
                <a:tc>
                  <a:txBody>
                    <a:bodyPr/>
                    <a:lstStyle/>
                    <a:p>
                      <a:r>
                        <a:rPr lang="ru-RU" sz="800" dirty="0" smtClean="0"/>
                        <a:t>2026-2027</a:t>
                      </a:r>
                      <a:endParaRPr lang="ru-RU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2184268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 марта 2021г. 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ГАПОУ СО «Уральский государственный колледж им. И.И. Ползунова»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был реорганизован путем присоединения 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ГАПОУ СО «</a:t>
            </a:r>
            <a:r>
              <a:rPr lang="ru-RU" sz="2000" b="1" i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Кировградский</a:t>
            </a: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техникум  промышленности,  торговли и сервиса».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Колледж стал готовить специалистов по  рабочим  профессиям: сварщик, повар-кондитер, аппаратчик-оператор  в производстве цветных металлов, автомеханик и парикмахер. </a:t>
            </a:r>
          </a:p>
          <a:p>
            <a:pPr algn="ctr">
              <a:buNone/>
            </a:pPr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также  подготовка специалистов  из числа инвалидов по рабочим профессиям: швея и штукатур.</a:t>
            </a:r>
            <a:endParaRPr lang="ru-RU" sz="20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ork\Desktop\regnum_picture_1662022645714176_b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428868"/>
            <a:ext cx="3678547" cy="2448478"/>
          </a:xfrm>
          <a:prstGeom prst="rect">
            <a:avLst/>
          </a:prstGeom>
          <a:noFill/>
        </p:spPr>
      </p:pic>
      <p:pic>
        <p:nvPicPr>
          <p:cNvPr id="1027" name="Picture 3" descr="C:\Users\work\Desktop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00760" y="2428868"/>
            <a:ext cx="2619375" cy="1743075"/>
          </a:xfrm>
          <a:prstGeom prst="rect">
            <a:avLst/>
          </a:prstGeom>
          <a:noFill/>
        </p:spPr>
      </p:pic>
      <p:pic>
        <p:nvPicPr>
          <p:cNvPr id="1028" name="Picture 4" descr="C:\Users\work\Desktop\regnum_picture_1662022645720606_bi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4000504"/>
            <a:ext cx="3576641" cy="23806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571480"/>
            <a:ext cx="8183880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Колледж сегодня  имеет: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142984"/>
            <a:ext cx="7643866" cy="4286280"/>
          </a:xfrm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 учебных корпусов;</a:t>
            </a:r>
          </a:p>
          <a:p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113 лабораторий и кабинетов;</a:t>
            </a:r>
          </a:p>
          <a:p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 спортивных залов;</a:t>
            </a:r>
          </a:p>
          <a:p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читальный зал на 50 мест;</a:t>
            </a:r>
          </a:p>
          <a:p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библиотека с фондом более  225 тыс. книг;</a:t>
            </a:r>
          </a:p>
          <a:p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 актовых зала;</a:t>
            </a:r>
          </a:p>
          <a:p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уникальный подземный полигон;</a:t>
            </a:r>
          </a:p>
          <a:p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 компьютерных классов, оборудованных 285 компьютерами, </a:t>
            </a:r>
          </a:p>
          <a:p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 интерактивных досок, 8 плазменных экранов и</a:t>
            </a:r>
          </a:p>
          <a:p>
            <a:pPr>
              <a:buNone/>
            </a:pP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 3 плазменных экрана с проекторами.</a:t>
            </a:r>
          </a:p>
          <a:p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Колледж свою видеостудию.</a:t>
            </a:r>
          </a:p>
          <a:p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В 2019 году были созданы 2 мастерские с современной материально -технической базой по компетенциям «Сетевое и системное администрирование» и «</a:t>
            </a:r>
            <a:r>
              <a:rPr 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Мехатроника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В 2022году-   создана мастерская  « </a:t>
            </a:r>
            <a:r>
              <a:rPr lang="ru-RU" sz="1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Электромантажа</a:t>
            </a:r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 в Кировоградском филиале.</a:t>
            </a:r>
          </a:p>
          <a:p>
            <a:r>
              <a:rPr lang="ru-RU" sz="1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На создание мастерских было выделено 8,6  млн. рублей.</a:t>
            </a:r>
          </a:p>
          <a:p>
            <a:pPr>
              <a:buFont typeface="Wingdings 2" pitchFamily="18" charset="2"/>
              <a:buNone/>
            </a:pPr>
            <a:r>
              <a:rPr lang="ru-RU" sz="1800" dirty="0" smtClean="0">
                <a:solidFill>
                  <a:srgbClr val="0070C0"/>
                </a:solidFill>
              </a:rPr>
              <a:t> </a:t>
            </a:r>
          </a:p>
          <a:p>
            <a:endParaRPr lang="ru-RU" sz="1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214290"/>
            <a:ext cx="8183880" cy="1000132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Читальный зал колледжа</a:t>
            </a:r>
            <a:endParaRPr lang="ru-RU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kozlov_a\Desktop\Меропиятие Профессионал\IMG-20221102-WA0031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428736"/>
            <a:ext cx="4357718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kozlov_a\Desktop\Меропиятие Профессионал\IMG-20221102-WA00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500438"/>
            <a:ext cx="4498670" cy="3177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654032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Видеостудия колледжа</a:t>
            </a:r>
            <a:endParaRPr lang="ru-RU" sz="3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work\Desktop\IMG_78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664" y="1142984"/>
            <a:ext cx="8567006" cy="48107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0"/>
            <a:ext cx="8183880" cy="1285860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Большой </a:t>
            </a:r>
            <a:br>
              <a:rPr lang="ru-RU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актовый зал колледжа 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kozlov_a\Downloads\WhatsApp Image 2022-11-02 at 18.51.56 (2).jpe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500174"/>
            <a:ext cx="5357850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kozlov_a\Downloads\WhatsApp Image 2022-11-02 at 18.51.57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3571876"/>
            <a:ext cx="4786314" cy="30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85728"/>
            <a:ext cx="818388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Малый  </a:t>
            </a:r>
            <a:b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актовый зал колледжа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Users\work\Desktop\малый зал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357298"/>
            <a:ext cx="8148664" cy="47149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0"/>
            <a:ext cx="8183880" cy="121442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Малый актовый  зал </a:t>
            </a:r>
            <a:b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методический кабинет колледжа</a:t>
            </a:r>
            <a:endParaRPr lang="ru-RU" sz="28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kozlov_a\Downloads\WhatsApp Image 2022-11-02 at 18.51.56.jpe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2976" y="1285860"/>
            <a:ext cx="3786214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kozlov_a\Downloads\WhatsApp Image 2022-11-02 at 18.51.56 (1)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285860"/>
            <a:ext cx="350046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kozlov_a\Downloads\WhatsApp Image 2022-11-02 at 19.01.48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3714752"/>
            <a:ext cx="4000528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kozlov_a\Downloads\WhatsApp Image 2022-11-02 at 19.01.45 (1)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3786190"/>
            <a:ext cx="357190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142852"/>
            <a:ext cx="8183880" cy="1143008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Учебные кабинеты и лаборатории: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kozlov_a\Desktop\Меропиятие Профессионал\WhatsApp Image 2022-11-02 at 18.32.30 (2).jpe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285860"/>
            <a:ext cx="2928958" cy="230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kozlov_a\Desktop\Меропиятие Профессионал\WhatsApp Image 2022-11-02 at 18.32.30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1285860"/>
            <a:ext cx="2908830" cy="2216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kozlov_a\Downloads\WhatsApp Image 2022-11-02 at 18.51.57 (2).jpe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2976" y="3429000"/>
            <a:ext cx="3571900" cy="242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kozlov_a\Downloads\WhatsApp Image 2022-11-02 at 18.51.57 (1)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571876"/>
            <a:ext cx="3124412" cy="223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WhatsApp Image 2022-03-09 at 16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8604"/>
            <a:ext cx="4341284" cy="325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WhatsApp Image 2022-03-09 at 1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3000372"/>
            <a:ext cx="4572031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3786190"/>
            <a:ext cx="8043890" cy="257176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только 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Уральский государственный колледж 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имени И.И. Ползунова 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находится в самом центре </a:t>
            </a:r>
            <a:b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г. Екатеринбурга!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282721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В Свердловской области  находятся  </a:t>
            </a:r>
          </a:p>
          <a:p>
            <a:pPr algn="ctr">
              <a:buNone/>
            </a:pPr>
            <a:r>
              <a:rPr lang="ru-RU" dirty="0" smtClean="0">
                <a:solidFill>
                  <a:srgbClr val="C00000"/>
                </a:solidFill>
              </a:rPr>
              <a:t>102 учебных заведения  среднего профессионального образования.</a:t>
            </a:r>
          </a:p>
          <a:p>
            <a:pPr algn="ctr"/>
            <a:r>
              <a:rPr lang="ru-RU" dirty="0" smtClean="0">
                <a:solidFill>
                  <a:srgbClr val="0070C0"/>
                </a:solidFill>
              </a:rPr>
              <a:t>88 техникумов и колледжей – подведомственные </a:t>
            </a:r>
          </a:p>
          <a:p>
            <a:pPr algn="ctr">
              <a:buNone/>
            </a:pPr>
            <a:r>
              <a:rPr lang="ru-RU" dirty="0" smtClean="0">
                <a:solidFill>
                  <a:srgbClr val="0070C0"/>
                </a:solidFill>
              </a:rPr>
              <a:t>Министерству образования и молодежной политики Свердловской области.</a:t>
            </a:r>
          </a:p>
          <a:p>
            <a:pPr algn="ctr"/>
            <a:r>
              <a:rPr lang="ru-RU" dirty="0" smtClean="0">
                <a:solidFill>
                  <a:srgbClr val="C00000"/>
                </a:solidFill>
              </a:rPr>
              <a:t>25 из них находятся в г. Екатеринбурге</a:t>
            </a:r>
          </a:p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ork\Desktop\IMG-20191101-WA0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5" y="428604"/>
            <a:ext cx="4572033" cy="3429025"/>
          </a:xfrm>
          <a:prstGeom prst="rect">
            <a:avLst/>
          </a:prstGeom>
          <a:noFill/>
        </p:spPr>
      </p:pic>
      <p:pic>
        <p:nvPicPr>
          <p:cNvPr id="1027" name="Picture 3" descr="C:\Users\work\Desktop\IMG-20191211-WA0020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143372" y="2786058"/>
            <a:ext cx="4297883" cy="3223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0"/>
            <a:ext cx="8183880" cy="128586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Кабинет математики</a:t>
            </a:r>
            <a:endParaRPr lang="ru-RU" sz="3200" b="1" i="1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work\Desktop\математика.jpg"/>
          <p:cNvPicPr>
            <a:picLocks noGrp="1"/>
          </p:cNvPicPr>
          <p:nvPr>
            <p:ph idx="1"/>
          </p:nvPr>
        </p:nvPicPr>
        <p:blipFill>
          <a:blip r:embed="rId2"/>
          <a:srcRect l="6280" t="72490" r="35107" b="7990"/>
          <a:stretch>
            <a:fillRect/>
          </a:stretch>
        </p:blipFill>
        <p:spPr bwMode="auto">
          <a:xfrm>
            <a:off x="1071538" y="1428736"/>
            <a:ext cx="714380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14290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Открытие лаборатории </a:t>
            </a:r>
            <a:br>
              <a:rPr lang="ru-RU" sz="27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«Электромонтажа» в Кировоградском филиале.</a:t>
            </a:r>
            <a:r>
              <a:rPr lang="ru-RU" sz="27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октябрь 2022г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http://ugkp.ru/upload/proedupolzunov_new/images/big/bc/92/bc924379f238c2ea3a3ac4570da8ae4c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071546"/>
            <a:ext cx="3510635" cy="2657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http://ugkp.ru/upload/proedupolzunov_new/images/big/9c/07/9c07e48d081e3cef8d8321a9e7f4d047.jpg"/>
          <p:cNvPicPr/>
          <p:nvPr/>
        </p:nvPicPr>
        <p:blipFill>
          <a:blip r:embed="rId3"/>
          <a:srcRect l="13343"/>
          <a:stretch>
            <a:fillRect/>
          </a:stretch>
        </p:blipFill>
        <p:spPr bwMode="auto">
          <a:xfrm>
            <a:off x="5000628" y="2143116"/>
            <a:ext cx="4000496" cy="307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http://ugkp.ru/upload/proedupolzunov_new/images/big/53/1e/531ee48a2ab0fc23ea33587aaeee48a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3929067"/>
            <a:ext cx="371477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285728"/>
            <a:ext cx="8183880" cy="107157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Шейпинг, тренажерный </a:t>
            </a:r>
            <a:b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игровой  залы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work\Desktop\шейпинг.jpg"/>
          <p:cNvPicPr>
            <a:picLocks noGrp="1"/>
          </p:cNvPicPr>
          <p:nvPr>
            <p:ph idx="1"/>
          </p:nvPr>
        </p:nvPicPr>
        <p:blipFill>
          <a:blip r:embed="rId2"/>
          <a:srcRect l="39086" t="8140" r="12106" b="72383"/>
          <a:stretch>
            <a:fillRect/>
          </a:stretch>
        </p:blipFill>
        <p:spPr bwMode="auto">
          <a:xfrm rot="10800000">
            <a:off x="928662" y="1357298"/>
            <a:ext cx="3857653" cy="208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work\Desktop\P91030-17400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786" y="1357298"/>
            <a:ext cx="3786214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work\AppData\Local\Temp\Rar$DIa0.983\IMG_20221130_111229_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500438"/>
            <a:ext cx="5286412" cy="29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142852"/>
            <a:ext cx="8183880" cy="1000132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Столовая колледжа и фойе 2 этажа 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C:\Users\kozlov_a\Downloads\WhatsApp Image 2022-11-02 at 19.01.44 (2).jpe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214422"/>
            <a:ext cx="328614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kozlov_a\Downloads\WhatsApp Image 2022-11-02 at 19.01.44 (1).jpe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1285860"/>
            <a:ext cx="335758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kozlov_a\Downloads\WhatsApp Image 2022-11-02 at 19.01.44.jpe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3786190"/>
            <a:ext cx="335758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kozlov_a\Downloads\WhatsApp Image 2022-11-02 at 18.51.55.jpeg"/>
          <p:cNvPicPr/>
          <p:nvPr/>
        </p:nvPicPr>
        <p:blipFill rotWithShape="1">
          <a:blip r:embed="rId5"/>
          <a:srcRect b="35946"/>
          <a:stretch/>
        </p:blipFill>
        <p:spPr bwMode="auto">
          <a:xfrm>
            <a:off x="5429256" y="3571876"/>
            <a:ext cx="2643206" cy="27860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188913"/>
            <a:ext cx="9144000" cy="538162"/>
          </a:xfrm>
          <a:prstGeom prst="rect">
            <a:avLst/>
          </a:prstGeom>
          <a:gradFill rotWithShape="0">
            <a:gsLst>
              <a:gs pos="0">
                <a:srgbClr val="FFCC00"/>
              </a:gs>
              <a:gs pos="100000">
                <a:schemeClr val="bg1"/>
              </a:gs>
            </a:gsLst>
            <a:lin ang="0" scaled="1"/>
          </a:gra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2012950" y="214313"/>
            <a:ext cx="5359400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5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УЧЕБНО-МАТЕРИАЛЬНАЯ БАЗА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6200" y="909638"/>
            <a:ext cx="3902075" cy="427037"/>
            <a:chOff x="48" y="2217"/>
            <a:chExt cx="2458" cy="269"/>
          </a:xfrm>
        </p:grpSpPr>
        <p:sp>
          <p:nvSpPr>
            <p:cNvPr id="22557" name="AutoShape 13"/>
            <p:cNvSpPr>
              <a:spLocks noChangeArrowheads="1"/>
            </p:cNvSpPr>
            <p:nvPr/>
          </p:nvSpPr>
          <p:spPr bwMode="auto">
            <a:xfrm>
              <a:off x="48" y="2282"/>
              <a:ext cx="144" cy="144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i="1"/>
            </a:p>
          </p:txBody>
        </p:sp>
        <p:sp>
          <p:nvSpPr>
            <p:cNvPr id="39950" name="Text Box 14"/>
            <p:cNvSpPr txBox="1">
              <a:spLocks noChangeArrowheads="1"/>
            </p:cNvSpPr>
            <p:nvPr/>
          </p:nvSpPr>
          <p:spPr bwMode="auto">
            <a:xfrm>
              <a:off x="259" y="2217"/>
              <a:ext cx="2247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200" b="1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горный подземный полигон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76200" y="1706565"/>
            <a:ext cx="4954588" cy="769937"/>
            <a:chOff x="48" y="2626"/>
            <a:chExt cx="3121" cy="485"/>
          </a:xfrm>
        </p:grpSpPr>
        <p:sp>
          <p:nvSpPr>
            <p:cNvPr id="22555" name="AutoShape 16"/>
            <p:cNvSpPr>
              <a:spLocks noChangeArrowheads="1"/>
            </p:cNvSpPr>
            <p:nvPr/>
          </p:nvSpPr>
          <p:spPr bwMode="auto">
            <a:xfrm>
              <a:off x="48" y="2714"/>
              <a:ext cx="144" cy="144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i="1"/>
            </a:p>
          </p:txBody>
        </p:sp>
        <p:sp>
          <p:nvSpPr>
            <p:cNvPr id="39953" name="Text Box 17"/>
            <p:cNvSpPr txBox="1">
              <a:spLocks noChangeArrowheads="1"/>
            </p:cNvSpPr>
            <p:nvPr/>
          </p:nvSpPr>
          <p:spPr bwMode="auto">
            <a:xfrm>
              <a:off x="240" y="2626"/>
              <a:ext cx="2929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ru-RU" sz="2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маркшейдерский  полигон </a:t>
              </a:r>
              <a:endParaRPr lang="ru-RU" sz="22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  <a:p>
              <a:pPr algn="ctr">
                <a:defRPr/>
              </a:pPr>
              <a:r>
                <a:rPr lang="ru-RU" sz="22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(</a:t>
              </a:r>
              <a:r>
                <a:rPr lang="ru-RU" sz="22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ст. Исеть)</a:t>
              </a:r>
            </a:p>
          </p:txBody>
        </p:sp>
      </p:grpSp>
      <p:grpSp>
        <p:nvGrpSpPr>
          <p:cNvPr id="4" name="Group 63"/>
          <p:cNvGrpSpPr>
            <a:grpSpLocks/>
          </p:cNvGrpSpPr>
          <p:nvPr/>
        </p:nvGrpSpPr>
        <p:grpSpPr bwMode="auto">
          <a:xfrm>
            <a:off x="76200" y="2420938"/>
            <a:ext cx="4675188" cy="762000"/>
            <a:chOff x="48" y="1525"/>
            <a:chExt cx="2945" cy="480"/>
          </a:xfrm>
        </p:grpSpPr>
        <p:sp>
          <p:nvSpPr>
            <p:cNvPr id="22553" name="AutoShape 19"/>
            <p:cNvSpPr>
              <a:spLocks noChangeArrowheads="1"/>
            </p:cNvSpPr>
            <p:nvPr/>
          </p:nvSpPr>
          <p:spPr bwMode="auto">
            <a:xfrm>
              <a:off x="48" y="1697"/>
              <a:ext cx="144" cy="144"/>
            </a:xfrm>
            <a:prstGeom prst="star4">
              <a:avLst>
                <a:gd name="adj" fmla="val 12500"/>
              </a:avLst>
            </a:prstGeom>
            <a:solidFill>
              <a:srgbClr val="FF00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ru-RU" i="1"/>
            </a:p>
          </p:txBody>
        </p:sp>
        <p:sp>
          <p:nvSpPr>
            <p:cNvPr id="39956" name="Text Box 20"/>
            <p:cNvSpPr txBox="1">
              <a:spLocks noChangeArrowheads="1"/>
            </p:cNvSpPr>
            <p:nvPr/>
          </p:nvSpPr>
          <p:spPr bwMode="auto">
            <a:xfrm>
              <a:off x="259" y="1525"/>
              <a:ext cx="2734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2200" b="1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слесарно-механические и </a:t>
              </a:r>
            </a:p>
            <a:p>
              <a:pPr>
                <a:defRPr/>
              </a:pPr>
              <a:r>
                <a:rPr lang="ru-RU" sz="2200" b="1" i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электромонтажные мастерские</a:t>
              </a:r>
            </a:p>
          </p:txBody>
        </p:sp>
      </p:grpSp>
      <p:grpSp>
        <p:nvGrpSpPr>
          <p:cNvPr id="6" name="Group 59"/>
          <p:cNvGrpSpPr>
            <a:grpSpLocks/>
          </p:cNvGrpSpPr>
          <p:nvPr/>
        </p:nvGrpSpPr>
        <p:grpSpPr bwMode="auto">
          <a:xfrm>
            <a:off x="179388" y="4292600"/>
            <a:ext cx="2752725" cy="2146300"/>
            <a:chOff x="113" y="2812"/>
            <a:chExt cx="1734" cy="1352"/>
          </a:xfrm>
        </p:grpSpPr>
        <p:sp>
          <p:nvSpPr>
            <p:cNvPr id="22549" name="Rectangle 25"/>
            <p:cNvSpPr>
              <a:spLocks noChangeArrowheads="1"/>
            </p:cNvSpPr>
            <p:nvPr/>
          </p:nvSpPr>
          <p:spPr bwMode="auto">
            <a:xfrm>
              <a:off x="240" y="2812"/>
              <a:ext cx="1607" cy="13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2550" name="Picture 33" descr="полигон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3" y="2882"/>
              <a:ext cx="1658" cy="1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" name="Group 58"/>
          <p:cNvGrpSpPr>
            <a:grpSpLocks/>
          </p:cNvGrpSpPr>
          <p:nvPr/>
        </p:nvGrpSpPr>
        <p:grpSpPr bwMode="auto">
          <a:xfrm>
            <a:off x="3230563" y="4292600"/>
            <a:ext cx="2730500" cy="2162175"/>
            <a:chOff x="2035" y="2812"/>
            <a:chExt cx="1720" cy="1362"/>
          </a:xfrm>
        </p:grpSpPr>
        <p:sp>
          <p:nvSpPr>
            <p:cNvPr id="22547" name="Rectangle 22"/>
            <p:cNvSpPr>
              <a:spLocks noChangeArrowheads="1"/>
            </p:cNvSpPr>
            <p:nvPr/>
          </p:nvSpPr>
          <p:spPr bwMode="auto">
            <a:xfrm>
              <a:off x="2154" y="2812"/>
              <a:ext cx="1601" cy="1274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2548" name="Picture 54" descr="мастерские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35" y="2886"/>
              <a:ext cx="1656" cy="1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65"/>
          <p:cNvGrpSpPr>
            <a:grpSpLocks/>
          </p:cNvGrpSpPr>
          <p:nvPr/>
        </p:nvGrpSpPr>
        <p:grpSpPr bwMode="auto">
          <a:xfrm>
            <a:off x="6372225" y="1052513"/>
            <a:ext cx="2476500" cy="2376487"/>
            <a:chOff x="3833" y="527"/>
            <a:chExt cx="1741" cy="1605"/>
          </a:xfrm>
        </p:grpSpPr>
        <p:sp>
          <p:nvSpPr>
            <p:cNvPr id="22545" name="Rectangle 64"/>
            <p:cNvSpPr>
              <a:spLocks noChangeArrowheads="1"/>
            </p:cNvSpPr>
            <p:nvPr/>
          </p:nvSpPr>
          <p:spPr bwMode="auto">
            <a:xfrm>
              <a:off x="3947" y="527"/>
              <a:ext cx="1627" cy="152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2546" name="Picture 60" descr="appl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33" y="618"/>
              <a:ext cx="1655" cy="1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69"/>
          <p:cNvGrpSpPr>
            <a:grpSpLocks/>
          </p:cNvGrpSpPr>
          <p:nvPr/>
        </p:nvGrpSpPr>
        <p:grpSpPr bwMode="auto">
          <a:xfrm>
            <a:off x="6208713" y="4292600"/>
            <a:ext cx="2797175" cy="2178050"/>
            <a:chOff x="3911" y="2812"/>
            <a:chExt cx="1762" cy="1372"/>
          </a:xfrm>
        </p:grpSpPr>
        <p:sp>
          <p:nvSpPr>
            <p:cNvPr id="22543" name="Rectangle 28"/>
            <p:cNvSpPr>
              <a:spLocks noChangeArrowheads="1"/>
            </p:cNvSpPr>
            <p:nvPr/>
          </p:nvSpPr>
          <p:spPr bwMode="auto">
            <a:xfrm>
              <a:off x="4073" y="2812"/>
              <a:ext cx="1600" cy="12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2544" name="Picture 66" descr="оборудование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911" y="2886"/>
              <a:ext cx="1691" cy="1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540" name="Oval 73"/>
          <p:cNvSpPr>
            <a:spLocks noChangeArrowheads="1"/>
          </p:cNvSpPr>
          <p:nvPr/>
        </p:nvSpPr>
        <p:spPr bwMode="auto">
          <a:xfrm>
            <a:off x="8040688" y="0"/>
            <a:ext cx="1074737" cy="973138"/>
          </a:xfrm>
          <a:prstGeom prst="ellipse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r>
              <a:rPr lang="ru-RU" b="1" dirty="0" smtClean="0">
                <a:solidFill>
                  <a:srgbClr val="FFC000"/>
                </a:solidFill>
              </a:rPr>
              <a:t>175 </a:t>
            </a:r>
            <a:endParaRPr lang="ru-RU" b="1" dirty="0">
              <a:solidFill>
                <a:srgbClr val="FFC000"/>
              </a:solidFill>
            </a:endParaRPr>
          </a:p>
        </p:txBody>
      </p:sp>
      <p:sp>
        <p:nvSpPr>
          <p:cNvPr id="22542" name="Text Box 75"/>
          <p:cNvSpPr txBox="1">
            <a:spLocks noChangeArrowheads="1"/>
          </p:cNvSpPr>
          <p:nvPr/>
        </p:nvSpPr>
        <p:spPr bwMode="auto">
          <a:xfrm>
            <a:off x="0" y="6643688"/>
            <a:ext cx="9144000" cy="214312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sz="800"/>
          </a:p>
        </p:txBody>
      </p:sp>
    </p:spTree>
  </p:cSld>
  <p:clrMapOvr>
    <a:masterClrMapping/>
  </p:clrMapOvr>
  <p:transition advTm="72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 animBg="1"/>
      <p:bldP spid="39941" grpId="0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214290"/>
            <a:ext cx="8183880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Здание</a:t>
            </a:r>
            <a:b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общежития колледжа 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Users\work\Desktop\общеж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071546"/>
            <a:ext cx="7200900" cy="48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0"/>
            <a:ext cx="8183880" cy="1357298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Победы </a:t>
            </a:r>
            <a:br>
              <a:rPr lang="ru-RU" sz="14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-Свердловского горно-металлургического техникума им. И.И. Ползунова</a:t>
            </a:r>
            <a:br>
              <a:rPr lang="ru-RU" sz="14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-Уральского государственного колледжа им. И.И. Ползунова</a:t>
            </a:r>
            <a:br>
              <a:rPr lang="ru-RU" sz="1400" b="1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400" b="1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0291" name="Содержимое 2"/>
          <p:cNvSpPr>
            <a:spLocks noGrp="1"/>
          </p:cNvSpPr>
          <p:nvPr>
            <p:ph idx="1"/>
          </p:nvPr>
        </p:nvSpPr>
        <p:spPr>
          <a:xfrm>
            <a:off x="502920" y="857232"/>
            <a:ext cx="8183880" cy="3861072"/>
          </a:xfrm>
        </p:spPr>
        <p:txBody>
          <a:bodyPr>
            <a:normAutofit fontScale="25000" lnSpcReduction="20000"/>
          </a:bodyPr>
          <a:lstStyle/>
          <a:p>
            <a:endParaRPr lang="ru-RU" sz="1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Почетная грамота  Президиума Верховного Совета  СССР                                                                     20 июня 1947</a:t>
            </a:r>
          </a:p>
          <a:p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Орден Трудового Красного знамени</a:t>
            </a:r>
          </a:p>
          <a:p>
            <a:pPr>
              <a:buFont typeface="Wingdings 2" pitchFamily="18" charset="2"/>
              <a:buNone/>
            </a:pPr>
            <a:r>
              <a:rPr lang="ru-RU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Присвоено имя И.И. Ползунова                                                                                                                27 июня 1947г.</a:t>
            </a:r>
          </a:p>
          <a:p>
            <a:pPr>
              <a:buFont typeface="Wingdings 2" pitchFamily="18" charset="2"/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Почетная грамота  Президиума  Совета РСФСР                                                                                               15 ноября 1973</a:t>
            </a:r>
          </a:p>
          <a:p>
            <a:pPr>
              <a:buFont typeface="Wingdings 2" pitchFamily="18" charset="2"/>
              <a:buNone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Колледж победил  в реализации Приоритетного национального проекта «Образование», </a:t>
            </a:r>
          </a:p>
          <a:p>
            <a:pPr>
              <a:buFont typeface="Wingdings 2" pitchFamily="18" charset="2"/>
              <a:buNone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войдя в число 45 лучших учреждений СПО РФ ( 2800 участников)                                 2007     ( колледж            </a:t>
            </a:r>
          </a:p>
          <a:p>
            <a:pPr>
              <a:buFont typeface="Wingdings 2" pitchFamily="18" charset="2"/>
              <a:buNone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получил  более 46 млн. руб.)</a:t>
            </a:r>
          </a:p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Почетная Грамота Полномочного представителя Президента РФ в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УрФО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 ( П. Латышев)         23 мая 2007</a:t>
            </a:r>
          </a:p>
          <a:p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Золотая медаль «100 лучших  </a:t>
            </a:r>
            <a:r>
              <a:rPr lang="ru-RU" sz="4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ССУЗов</a:t>
            </a: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России».                                                                2010, 2011, 2017, 2021</a:t>
            </a:r>
          </a:p>
          <a:p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Золотая медаль «Лауреат Всероссийского выставочного центра (ВДНХ)».                                           2012</a:t>
            </a:r>
          </a:p>
          <a:p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Золотая медаль на Всероссийском  форуме    «Образовательная среда -2012» ВВЦ-ВДНХ                 2012</a:t>
            </a:r>
          </a:p>
          <a:p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«Лучший региональный колледж»                                                                                                           2014, 2017</a:t>
            </a:r>
          </a:p>
          <a:p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«100  лучших организаций СПО РФ»                                                                                                           2015</a:t>
            </a:r>
          </a:p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Получен грант  Министерства общего и профессионального   образования  </a:t>
            </a:r>
          </a:p>
          <a:p>
            <a:pPr>
              <a:buFont typeface="Wingdings 2" pitchFamily="18" charset="2"/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     Свердловской области по направлению  «Металлургия»                                                           2013-2014     6. 35 млн. руб.</a:t>
            </a:r>
          </a:p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Получен грант  Министерства общего и профессионального   образования </a:t>
            </a:r>
          </a:p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Свердловской  области  по развитию программы    «Уральская инженерная школа»              2017     1.25 млн. руб.</a:t>
            </a:r>
          </a:p>
          <a:p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Благодарность Комитета Государственной Думы  по образованию и науке г. Москва                         23. мая  2017</a:t>
            </a:r>
          </a:p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Почетная Грамота Полномочного представителя Республики Ингушетия  в </a:t>
            </a:r>
            <a:r>
              <a:rPr lang="ru-RU" sz="4800" b="1" dirty="0" err="1" smtClean="0">
                <a:latin typeface="Times New Roman" pitchFamily="18" charset="0"/>
                <a:cs typeface="Times New Roman" pitchFamily="18" charset="0"/>
              </a:rPr>
              <a:t>УрФО</a:t>
            </a: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                         23  мая 2017</a:t>
            </a:r>
          </a:p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Лауреат Всероссийского  конкурса</a:t>
            </a:r>
          </a:p>
          <a:p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«500 лучших образовательных организаций  страны -</a:t>
            </a:r>
            <a:r>
              <a:rPr lang="ru-RU" sz="4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2022                                                             апрель  2022 </a:t>
            </a:r>
            <a:endParaRPr lang="ru-RU" sz="4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Номинация «Лучшая организация СПО»</a:t>
            </a:r>
          </a:p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Юбилейная медаль «35 лет Свердловской областной общественной </a:t>
            </a:r>
          </a:p>
          <a:p>
            <a:pPr>
              <a:buFont typeface="Wingdings 2" pitchFamily="18" charset="2"/>
              <a:buNone/>
            </a:pPr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         организации ветеранов, пенсионеров».                                                                                              23 мая 2022</a:t>
            </a:r>
          </a:p>
          <a:p>
            <a:pPr>
              <a:buFont typeface="Wingdings 2" pitchFamily="18" charset="2"/>
              <a:buNone/>
            </a:pPr>
            <a:r>
              <a:rPr lang="ru-RU" sz="48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endParaRPr lang="ru-RU" dirty="0" smtClean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146988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2022г.  Уральский государственный колледж им. И.И. Ползунова»    получил диплом  за развитие  системы оценки качества  подготовки  кадров  в системе СПО РФ</a:t>
            </a:r>
          </a:p>
          <a:p>
            <a:pPr algn="ctr">
              <a:buNone/>
            </a:pPr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 вошел в ТОП-10  образовательных организаций-лидеров  по охвату количества компетенций </a:t>
            </a:r>
          </a:p>
          <a:p>
            <a:pPr algn="ctr">
              <a:buNone/>
            </a:pPr>
            <a:r>
              <a:rPr lang="ru-RU" sz="1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демонстрационного экзамена</a:t>
            </a:r>
            <a:endParaRPr lang="ru-RU" sz="14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work\Desktop\диплом  топ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536800"/>
            <a:ext cx="3571900" cy="4912091"/>
          </a:xfrm>
          <a:prstGeom prst="rect">
            <a:avLst/>
          </a:prstGeom>
          <a:noFill/>
        </p:spPr>
      </p:pic>
      <p:pic>
        <p:nvPicPr>
          <p:cNvPr id="2" name="Picture 2" descr="C:\Users\work\Desktop\топ-10.jpg"/>
          <p:cNvPicPr>
            <a:picLocks noChangeAspect="1" noChangeArrowheads="1"/>
          </p:cNvPicPr>
          <p:nvPr/>
        </p:nvPicPr>
        <p:blipFill>
          <a:blip r:embed="rId3" cstate="print"/>
          <a:srcRect l="2422" t="1761" r="7960"/>
          <a:stretch>
            <a:fillRect/>
          </a:stretch>
        </p:blipFill>
        <p:spPr bwMode="auto">
          <a:xfrm>
            <a:off x="5072066" y="1571612"/>
            <a:ext cx="3214710" cy="48461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25"/>
          </a:xfrm>
        </p:spPr>
        <p:txBody>
          <a:bodyPr>
            <a:normAutofit fontScale="90000"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Основные этапы реорганизации</a:t>
            </a:r>
            <a:br>
              <a:rPr lang="ru-RU" sz="2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  Уральского горного училища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</p:nvPr>
        </p:nvGraphicFramePr>
        <p:xfrm>
          <a:off x="714348" y="1071563"/>
          <a:ext cx="7715304" cy="5597911"/>
        </p:xfrm>
        <a:graphic>
          <a:graphicData uri="http://schemas.openxmlformats.org/drawingml/2006/table">
            <a:tbl>
              <a:tblPr/>
              <a:tblGrid>
                <a:gridCol w="1138296"/>
                <a:gridCol w="6577008"/>
              </a:tblGrid>
              <a:tr h="8572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1721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Первые заводские школы в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Уктусе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 Кунгуре: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На 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Уктусе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первые школы  словесная (чтение и  письмо) и арифметическая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( арифметика, геометрия и горное дело)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Сентябрь  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1723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Арифметическую школу из Уктуса переводят в Екатеринбург.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49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Май 1725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Сюда же переехала и словесная школа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Екатеринбургская горнозаводская школа    (122 года)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 (23)  </a:t>
                      </a:r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мая 1847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Уральское горное </a:t>
                      </a:r>
                      <a:r>
                        <a:rPr lang="ru-RU" sz="1400" b="1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училище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(70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лет 8 месяцев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)- 818  специалистов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92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  января 1918,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</a:t>
                      </a: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27 декабря 1919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Уральский рабочий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политехникум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Екатеринбургский  политехникум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март 1921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Уральский  практический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горнозаводский 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 строительный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институт- 105 инженеров 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436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Август 1923г.-</a:t>
                      </a:r>
                      <a:endParaRPr lang="ru-RU" sz="11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1926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Уральский горнозаводской  и строительный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техникум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, 200 учащихся.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1924-цветные металлы, 4 отделения-420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чел. 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1926-1928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Уральский индустриальный  техникум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1928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Свердловский горно-металлургический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техникум   (Уральский)      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1924-Свердловск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1925-водоснабжение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1929-трамвайное</a:t>
                      </a: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движение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Июнь 1947</a:t>
                      </a:r>
                      <a:endParaRPr lang="ru-RU" sz="110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Свердловский горно-металлургический техникум им. И.И.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Ползунова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baseline="0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                                                          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 (67 лет)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77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04.11.1995</a:t>
                      </a:r>
                      <a:endParaRPr lang="ru-RU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Уральский государственный колледж им. И.И. </a:t>
                      </a:r>
                      <a:r>
                        <a:rPr lang="ru-RU" sz="1400" b="1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Ползунова     </a:t>
                      </a:r>
                      <a:r>
                        <a:rPr lang="ru-RU" sz="1400" b="1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sz="1400" b="1" dirty="0" smtClean="0">
                        <a:solidFill>
                          <a:schemeClr val="tx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04.09.1991 - Екатеринбург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785794"/>
            <a:ext cx="8576530" cy="5462606"/>
          </a:xfrm>
        </p:spPr>
        <p:txBody>
          <a:bodyPr>
            <a:normAutofit/>
          </a:bodyPr>
          <a:lstStyle/>
          <a:p>
            <a:pPr algn="ctr">
              <a:buNone/>
              <a:defRPr/>
            </a:pPr>
            <a:r>
              <a:rPr lang="ru-RU" sz="6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Сегодня </a:t>
            </a:r>
          </a:p>
          <a:p>
            <a:pPr algn="ctr">
              <a:buNone/>
              <a:defRPr/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Уральский государственный колледж</a:t>
            </a:r>
          </a:p>
          <a:p>
            <a:pPr algn="ctr">
              <a:buNone/>
              <a:defRPr/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имени И.И. Ползунова</a:t>
            </a:r>
          </a:p>
          <a:p>
            <a:pPr algn="ctr">
              <a:buNone/>
              <a:defRPr/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одно из ведущих учебных заведений СПО Урала, </a:t>
            </a:r>
          </a:p>
          <a:p>
            <a:pPr algn="ctr">
              <a:buNone/>
              <a:defRPr/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в котором </a:t>
            </a:r>
          </a:p>
          <a:p>
            <a:pPr algn="ctr">
              <a:buNone/>
              <a:defRPr/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обучаются 4 186 студентов по </a:t>
            </a:r>
          </a:p>
          <a:p>
            <a:pPr algn="ctr">
              <a:buNone/>
              <a:defRPr/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очной  и  заочной  </a:t>
            </a:r>
          </a:p>
          <a:p>
            <a:pPr algn="ctr">
              <a:buNone/>
              <a:defRPr/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( в т. ч.  элементами </a:t>
            </a:r>
            <a:r>
              <a:rPr lang="ru-RU" sz="28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дистанта</a:t>
            </a: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ctr">
              <a:buNone/>
              <a:defRPr/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формам обучения.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1203325"/>
          </a:xfrm>
        </p:spPr>
        <p:txBody>
          <a:bodyPr>
            <a:normAutofit fontScale="90000"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Каменное здание  золотосплавочной  лаборатории  </a:t>
            </a:r>
            <a:br>
              <a:rPr lang="ru-RU" sz="2000" b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построено в 1799-1800гг.  по распоряжению  главного горного начальника </a:t>
            </a:r>
            <a:r>
              <a:rPr lang="ru-RU" sz="1800" b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А.С. </a:t>
            </a:r>
            <a:r>
              <a:rPr lang="ru-RU" sz="1800" b="1" dirty="0" err="1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Ярцова</a:t>
            </a:r>
            <a:r>
              <a:rPr lang="ru-RU" sz="1800" b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800" b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b="1" dirty="0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3" name="Picture 2" descr="C:\Users\work\Desktop\1820-е. ГАСО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500188"/>
            <a:ext cx="8609012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2986"/>
          </a:xfrm>
        </p:spPr>
        <p:txBody>
          <a:bodyPr/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Здание горной канцелярии </a:t>
            </a:r>
            <a:br>
              <a:rPr lang="ru-RU" sz="2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золотосплавочной лаборатории (1806г.)</a:t>
            </a:r>
          </a:p>
        </p:txBody>
      </p:sp>
      <p:pic>
        <p:nvPicPr>
          <p:cNvPr id="48131" name="Picture 2" descr="C:\Users\work\Desktop\Здание горной канцеляри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50" y="1857375"/>
            <a:ext cx="7072313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 на фронтон</a:t>
            </a:r>
            <a:br>
              <a:rPr lang="ru-RU" sz="2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Уральского горного училища. </a:t>
            </a:r>
          </a:p>
        </p:txBody>
      </p:sp>
      <p:sp>
        <p:nvSpPr>
          <p:cNvPr id="53251" name="Содержимое 2"/>
          <p:cNvSpPr>
            <a:spLocks noGrp="1"/>
          </p:cNvSpPr>
          <p:nvPr>
            <p:ph idx="1"/>
          </p:nvPr>
        </p:nvSpPr>
        <p:spPr>
          <a:xfrm>
            <a:off x="2286000" y="2857500"/>
            <a:ext cx="4786313" cy="1785938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53252" name="Picture 2" descr="C:\Users\work\Desktop\3.jpg"/>
          <p:cNvPicPr>
            <a:picLocks noChangeAspect="1" noChangeArrowheads="1"/>
          </p:cNvPicPr>
          <p:nvPr/>
        </p:nvPicPr>
        <p:blipFill>
          <a:blip r:embed="rId2"/>
          <a:srcRect l="20909" t="1450" r="19090" b="62318"/>
          <a:stretch>
            <a:fillRect/>
          </a:stretch>
        </p:blipFill>
        <p:spPr bwMode="auto">
          <a:xfrm>
            <a:off x="400050" y="1428750"/>
            <a:ext cx="8675688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 rtlCol="0">
            <a:normAutofit fontScale="90000"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 на здание </a:t>
            </a:r>
            <a:br>
              <a:rPr lang="ru-RU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Уральского горного училища</a:t>
            </a:r>
          </a:p>
        </p:txBody>
      </p:sp>
      <p:pic>
        <p:nvPicPr>
          <p:cNvPr id="58371" name="Picture 2" descr="C:\Users\work\Desktop\фото над канцелярие\после 1853г. ( 1880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71538" y="1357298"/>
            <a:ext cx="6858048" cy="4971355"/>
          </a:xfr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 rtlCol="0">
            <a:normAutofit fontScale="90000"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 на здание </a:t>
            </a:r>
            <a:br>
              <a:rPr lang="ru-RU" sz="2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Уральского горного училища</a:t>
            </a:r>
            <a:br>
              <a:rPr lang="ru-RU" sz="2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с  Кафедральной площади      (площадь 1905г.)</a:t>
            </a:r>
            <a:endParaRPr lang="ru-RU" sz="2800" dirty="0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59395" name="Picture 2" descr="C:\Users\work\Desktop\иванов 03.02\a8e1480b-4a50-4ad5-998e-a08e040d1e8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33" y="1500174"/>
            <a:ext cx="8143933" cy="4786326"/>
          </a:xfr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 rtlCol="0">
            <a:normAutofit fontScale="90000"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 на здание </a:t>
            </a:r>
            <a:br>
              <a:rPr lang="ru-RU" sz="24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Уральского горного училища</a:t>
            </a:r>
            <a:br>
              <a:rPr lang="ru-RU" sz="24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 стороны пруда  около гимназии № 9.</a:t>
            </a:r>
          </a:p>
        </p:txBody>
      </p:sp>
      <p:pic>
        <p:nvPicPr>
          <p:cNvPr id="61443" name="Picture 2" descr="C:\Users\work\Desktop\иванов 03.02\59531c5b-9bf5-4e60-87a7-362adcb6eab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6050" y="1565275"/>
            <a:ext cx="8783638" cy="5292725"/>
          </a:xfr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>
              <a:defRPr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Вид на здание техникума в период с  1924г. по 1930г.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4515" name="Picture 2" descr="C:\Users\work\Desktop\вид техникума.jpg"/>
          <p:cNvPicPr>
            <a:picLocks noChangeAspect="1" noChangeArrowheads="1"/>
          </p:cNvPicPr>
          <p:nvPr/>
        </p:nvPicPr>
        <p:blipFill>
          <a:blip r:embed="rId2"/>
          <a:srcRect l="25398" t="42281" r="23138"/>
          <a:stretch>
            <a:fillRect/>
          </a:stretch>
        </p:blipFill>
        <p:spPr bwMode="auto">
          <a:xfrm>
            <a:off x="428596" y="395998"/>
            <a:ext cx="8286808" cy="611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75"/>
          </a:xfrm>
        </p:spPr>
        <p:txBody>
          <a:bodyPr>
            <a:normAutofit fontScale="90000"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Уральское горное училище,  1932г.</a:t>
            </a:r>
          </a:p>
        </p:txBody>
      </p:sp>
      <p:pic>
        <p:nvPicPr>
          <p:cNvPr id="65539" name="Picture 2" descr="C:\Users\work\Desktop\иванов 03.02\d35212d7-d127-4c2e-88ce-da56e302a14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50" y="857250"/>
            <a:ext cx="8643938" cy="5761038"/>
          </a:xfr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63"/>
          </a:xfrm>
        </p:spPr>
        <p:txBody>
          <a:bodyPr/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 на здание техникума</a:t>
            </a:r>
            <a:br>
              <a:rPr lang="ru-RU" sz="2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 стороны гимназии № 9, 1928-1932гг.</a:t>
            </a:r>
          </a:p>
        </p:txBody>
      </p:sp>
      <p:pic>
        <p:nvPicPr>
          <p:cNvPr id="66563" name="Picture 2" descr="C:\Users\work\Desktop\иванов 03.02\50dbf7d0-4081-4489-a489-b05ed3fb9e6e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3238" y="1254125"/>
            <a:ext cx="8355012" cy="5175250"/>
          </a:xfr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85926"/>
          </a:xfrm>
        </p:spPr>
        <p:txBody>
          <a:bodyPr rtlCol="0">
            <a:normAutofit fontScale="90000"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Свердловский  горно-металлургический техникум.</a:t>
            </a:r>
            <a:br>
              <a:rPr lang="ru-RU" sz="22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 Фрагмент главного фасада после реконструкции, архитектор Г.А. Голубев. Надстроен 3-ий этаж, изменён фронтон над ризалитом главного фасада. Фото 1940-х гг.</a:t>
            </a:r>
            <a:r>
              <a:rPr lang="ru-RU" sz="16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/>
            </a:r>
            <a:br>
              <a:rPr lang="ru-RU" sz="16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r>
              <a:rPr lang="ru-RU" sz="1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  <a:t> </a:t>
            </a:r>
            <a:br>
              <a:rPr lang="ru-RU" sz="1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</a:rPr>
            </a:br>
            <a:endParaRPr lang="ru-RU" sz="1600" dirty="0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68611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85813" y="1285875"/>
            <a:ext cx="7643812" cy="535781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7969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  <a:effectLst/>
              </a:rPr>
              <a:t>Контингент колледжа </a:t>
            </a:r>
            <a:br>
              <a:rPr lang="ru-RU" sz="2800" b="1" i="1" dirty="0" smtClean="0">
                <a:solidFill>
                  <a:srgbClr val="C00000"/>
                </a:solidFill>
                <a:effectLst/>
              </a:rPr>
            </a:br>
            <a:r>
              <a:rPr lang="ru-RU" sz="2800" b="1" i="1" dirty="0" smtClean="0">
                <a:solidFill>
                  <a:srgbClr val="C00000"/>
                </a:solidFill>
                <a:effectLst/>
              </a:rPr>
              <a:t>на 01 октября учебного года</a:t>
            </a:r>
            <a:endParaRPr lang="ru-RU" sz="2800" b="1" i="1" dirty="0">
              <a:solidFill>
                <a:srgbClr val="C00000"/>
              </a:solidFill>
              <a:effectLst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142976" y="1142984"/>
          <a:ext cx="6286543" cy="5300958"/>
        </p:xfrm>
        <a:graphic>
          <a:graphicData uri="http://schemas.openxmlformats.org/drawingml/2006/table">
            <a:tbl>
              <a:tblPr/>
              <a:tblGrid>
                <a:gridCol w="643823"/>
                <a:gridCol w="2195234"/>
                <a:gridCol w="1908716"/>
                <a:gridCol w="1538770"/>
              </a:tblGrid>
              <a:tr h="476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№ П/П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УЧЕБНЫЙ ГОД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ОБЩЕЕ КОЛ-ВО СТУДЕНТОВ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Т. Ч.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ДЕВУШКИ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2008-2009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4422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1839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2009-2010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3812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1551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2010-2011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3660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1507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2011-2012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3703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1472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2012-2013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3920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1626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2013-2014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4252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2014-2015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4177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1881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2015-2016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4068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1852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2016-2017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4183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1857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2017-2018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4254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1907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2018-2019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4420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1983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2019-2020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4578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2116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2020-2021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4546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2189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2021-2022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4496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2224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6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2022-2023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4186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1996</a:t>
                      </a:r>
                      <a:endParaRPr lang="ru-RU" sz="1400" b="1" dirty="0">
                        <a:solidFill>
                          <a:srgbClr val="00206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/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1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 реконструкции  Свердловского  горно-металлургического техникума  вид нового объёма 4-х этажного ризалита здания по</a:t>
            </a:r>
            <a:br>
              <a:rPr lang="ru-RU" sz="1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 ул. Воеводина, архитектор И.А. </a:t>
            </a:r>
            <a:r>
              <a:rPr lang="ru-RU" sz="1800" b="1" i="1" dirty="0" err="1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Грушенко</a:t>
            </a:r>
            <a:r>
              <a:rPr lang="ru-RU" sz="1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, 1954 </a:t>
            </a:r>
          </a:p>
        </p:txBody>
      </p:sp>
      <p:pic>
        <p:nvPicPr>
          <p:cNvPr id="69635" name="Содержимое 3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34" y="1643050"/>
            <a:ext cx="8067675" cy="4525962"/>
          </a:xfr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960886"/>
          </a:xfrm>
        </p:spPr>
        <p:txBody>
          <a:bodyPr/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Строительство учебного корпуса</a:t>
            </a:r>
            <a:br>
              <a:rPr lang="ru-RU" sz="24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ул. Воеводина, 18.08.1953г.</a:t>
            </a:r>
          </a:p>
        </p:txBody>
      </p:sp>
      <p:pic>
        <p:nvPicPr>
          <p:cNvPr id="72708" name="Picture 2" descr="C:\Users\work\Desktop\строит воеводин 18.08.1953г..jpg"/>
          <p:cNvPicPr>
            <a:picLocks noChangeAspect="1" noChangeArrowheads="1"/>
          </p:cNvPicPr>
          <p:nvPr/>
        </p:nvPicPr>
        <p:blipFill>
          <a:blip r:embed="rId2"/>
          <a:srcRect l="24596" t="21507" r="19263" b="21338"/>
          <a:stretch>
            <a:fillRect/>
          </a:stretch>
        </p:blipFill>
        <p:spPr bwMode="auto">
          <a:xfrm>
            <a:off x="500034" y="1142984"/>
            <a:ext cx="8358187" cy="535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 rtlCol="0">
            <a:normAutofit fontScale="90000"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 на здание</a:t>
            </a:r>
            <a:br>
              <a:rPr lang="ru-RU" sz="2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Свердловского горно-металлургического техникума, 1955-1956гг. </a:t>
            </a:r>
          </a:p>
        </p:txBody>
      </p:sp>
      <p:pic>
        <p:nvPicPr>
          <p:cNvPr id="74756" name="Picture 4" descr="C:\Users\work\AppData\Local\Temp\Rar$DIa0.891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" y="1500188"/>
            <a:ext cx="7858125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4" descr="C:\Users\work\AppData\Local\Temp\Rar$DIa0.891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" y="1652588"/>
            <a:ext cx="7858125" cy="488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dirty="0" smtClean="0"/>
              <a:t>Надстройка</a:t>
            </a:r>
            <a:br>
              <a:rPr lang="ru-RU" dirty="0" smtClean="0"/>
            </a:br>
            <a:r>
              <a:rPr lang="ru-RU" dirty="0" smtClean="0"/>
              <a:t> 4 этажа техникума.</a:t>
            </a:r>
            <a:endParaRPr lang="ru-RU" dirty="0"/>
          </a:p>
        </p:txBody>
      </p:sp>
      <p:pic>
        <p:nvPicPr>
          <p:cNvPr id="77827" name="Picture 2" descr="C:\Users\work\Desktop\строит 3 этаж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1500188"/>
            <a:ext cx="8467725" cy="4935537"/>
          </a:xfr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0" y="571480"/>
            <a:ext cx="457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Строительство 4 этажа по пр. Ленина </a:t>
            </a:r>
            <a:endParaRPr lang="ru-RU" sz="28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</p:spPr>
        <p:txBody>
          <a:bodyPr rtlCol="0">
            <a:normAutofit fontScale="90000"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 с  городской </a:t>
            </a:r>
            <a:r>
              <a:rPr lang="ru-RU" sz="2800" b="1" i="1" dirty="0" err="1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плотинки</a:t>
            </a:r>
            <a:r>
              <a:rPr lang="ru-RU" sz="2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Свердловский горно-металлургический техникум</a:t>
            </a:r>
            <a:r>
              <a:rPr lang="ru-RU" sz="1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78851" name="Содержимое 3" descr="C:\Users\work\Desktop\вид техникума.jpg"/>
          <p:cNvPicPr>
            <a:picLocks noGrp="1"/>
          </p:cNvPicPr>
          <p:nvPr>
            <p:ph idx="1"/>
          </p:nvPr>
        </p:nvPicPr>
        <p:blipFill>
          <a:blip r:embed="rId2"/>
          <a:srcRect r="36978" b="70081"/>
          <a:stretch>
            <a:fillRect/>
          </a:stretch>
        </p:blipFill>
        <p:spPr>
          <a:xfrm>
            <a:off x="714375" y="1571625"/>
            <a:ext cx="7929563" cy="5072063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746572"/>
          </a:xfrm>
        </p:spPr>
        <p:txBody>
          <a:bodyPr>
            <a:normAutofit fontScale="90000"/>
          </a:bodyPr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 на здание колледжа,</a:t>
            </a:r>
            <a:br>
              <a:rPr lang="ru-RU" sz="24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 1957-1958гг. </a:t>
            </a:r>
            <a:endParaRPr lang="ru-RU" sz="2400" i="1" dirty="0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</a:endParaRPr>
          </a:p>
        </p:txBody>
      </p:sp>
      <p:pic>
        <p:nvPicPr>
          <p:cNvPr id="79876" name="Picture 2" descr="C:\Users\work\Desktop\1956г.-1957г. постоен 4 этаж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1246188"/>
            <a:ext cx="814387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/>
          <a:lstStyle/>
          <a:p>
            <a:pPr marL="54864" indent="0" algn="ctr" eaLnBrk="1" fontAlgn="auto" hangingPunct="1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Колледж в наше время</a:t>
            </a:r>
          </a:p>
        </p:txBody>
      </p:sp>
      <p:pic>
        <p:nvPicPr>
          <p:cNvPr id="122883" name="Picture 2" descr="C:\Users\work\Desktop\11181886_1602334980023608_6166715578957599968_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5" y="1000125"/>
            <a:ext cx="7661275" cy="5765800"/>
          </a:xfr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>
              <a:buFont typeface="Wingdings 2" pitchFamily="18" charset="2"/>
              <a:buNone/>
            </a:pPr>
            <a:endParaRPr lang="ru-RU" sz="4800" b="1" i="1" dirty="0" smtClean="0"/>
          </a:p>
          <a:p>
            <a:pPr algn="ctr">
              <a:buFont typeface="Wingdings 2" pitchFamily="18" charset="2"/>
              <a:buNone/>
            </a:pPr>
            <a:r>
              <a:rPr lang="ru-RU" sz="4800" b="1" i="1" dirty="0" smtClean="0">
                <a:solidFill>
                  <a:srgbClr val="C00000"/>
                </a:solidFill>
              </a:rPr>
              <a:t>Спасибо за внимание!</a:t>
            </a:r>
          </a:p>
          <a:p>
            <a:pPr algn="ctr"/>
            <a:endParaRPr lang="ru-RU" dirty="0" smtClean="0">
              <a:solidFill>
                <a:srgbClr val="C00000"/>
              </a:solidFill>
            </a:endParaRPr>
          </a:p>
          <a:p>
            <a:pPr algn="ctr">
              <a:buFont typeface="Wingdings 2" pitchFamily="18" charset="2"/>
              <a:buNone/>
            </a:pPr>
            <a:r>
              <a:rPr lang="ru-RU" dirty="0" smtClean="0">
                <a:solidFill>
                  <a:srgbClr val="C00000"/>
                </a:solidFill>
              </a:rPr>
              <a:t>Хорошего дня!</a:t>
            </a:r>
          </a:p>
          <a:p>
            <a:pPr algn="ctr">
              <a:buFont typeface="Wingdings 2" pitchFamily="18" charset="2"/>
              <a:buNone/>
            </a:pPr>
            <a:endParaRPr lang="ru-RU" dirty="0" smtClean="0">
              <a:solidFill>
                <a:srgbClr val="C00000"/>
              </a:solidFill>
            </a:endParaRPr>
          </a:p>
          <a:p>
            <a:pPr algn="ctr">
              <a:buFont typeface="Wingdings 2" pitchFamily="18" charset="2"/>
              <a:buNone/>
            </a:pPr>
            <a:r>
              <a:rPr lang="ru-RU" dirty="0" smtClean="0">
                <a:solidFill>
                  <a:srgbClr val="C00000"/>
                </a:solidFill>
              </a:rPr>
              <a:t>  С уважением,  администратор </a:t>
            </a:r>
          </a:p>
          <a:p>
            <a:pPr algn="ctr">
              <a:buFont typeface="Wingdings 2" pitchFamily="18" charset="2"/>
              <a:buNone/>
            </a:pPr>
            <a:r>
              <a:rPr lang="ru-RU" dirty="0" err="1" smtClean="0">
                <a:solidFill>
                  <a:srgbClr val="C00000"/>
                </a:solidFill>
              </a:rPr>
              <a:t>культурно-досугового</a:t>
            </a:r>
            <a:r>
              <a:rPr lang="ru-RU" dirty="0" smtClean="0">
                <a:solidFill>
                  <a:srgbClr val="C00000"/>
                </a:solidFill>
              </a:rPr>
              <a:t> отдела </a:t>
            </a:r>
          </a:p>
          <a:p>
            <a:pPr algn="ctr">
              <a:buFont typeface="Wingdings 2" pitchFamily="18" charset="2"/>
              <a:buNone/>
            </a:pPr>
            <a:r>
              <a:rPr lang="ru-RU" dirty="0" smtClean="0">
                <a:solidFill>
                  <a:srgbClr val="C00000"/>
                </a:solidFill>
              </a:rPr>
              <a:t>А.Е. Осокин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9144000" cy="6643710"/>
          </a:xfrm>
        </p:spPr>
        <p:txBody>
          <a:bodyPr>
            <a:normAutofit fontScale="90000"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27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ПЕДАГОГИЧЕСКИЙ КОЛЛЕКТИВ</a:t>
            </a:r>
            <a:r>
              <a:rPr lang="ru-RU" sz="36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36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это- 149 преподавателей; </a:t>
            </a:r>
            <a:r>
              <a:rPr lang="ru-RU" sz="22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7 кандидатов наук; 131преподаватель имеют высшую </a:t>
            </a:r>
            <a:br>
              <a:rPr lang="ru-RU" sz="22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и 1 квалификационную категории;</a:t>
            </a:r>
            <a:br>
              <a:rPr lang="ru-RU" sz="22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Нагрудный знак  «Почетный работник  СПО  РФ»-14 человек;</a:t>
            </a:r>
            <a:br>
              <a:rPr lang="ru-RU" sz="22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Государственные награды- 1 чел.</a:t>
            </a:r>
            <a:br>
              <a:rPr lang="ru-RU" sz="22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Имеют почетное звание «Почетный ветеран СОО ГМПР»-2 чел .,</a:t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Имеет нагрудный знак «Надежда профсоюзов»- 3 чел.,</a:t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Имеет нагрудный знак  СОО  ГМПР «За развитие социального     </a:t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партнерства»- 1 чел.,</a:t>
            </a:r>
            <a:b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Юбилейный памятный знак  «80 лет профессионально-техническому </a:t>
            </a:r>
            <a:r>
              <a:rPr lang="ru-RU" sz="2000" dirty="0" smtClean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образованию»-1 чел.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</a:t>
            </a:r>
            <a:r>
              <a:rPr lang="ru-RU" sz="31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dirty="0">
              <a:effectLst/>
            </a:endParaRPr>
          </a:p>
        </p:txBody>
      </p:sp>
      <p:pic>
        <p:nvPicPr>
          <p:cNvPr id="6" name="Picture 99" descr="koll_s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6140" y="3929066"/>
            <a:ext cx="3474950" cy="2245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work\Desktop\Репина -Погадаева\стенды1-2 этажи\a8e1480b-4a50-4ad5-998e-a08e040d1e8d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3929066"/>
            <a:ext cx="335758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214290"/>
            <a:ext cx="7498080" cy="6429420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dirty="0">
              <a:effectLst/>
            </a:endParaRPr>
          </a:p>
        </p:txBody>
      </p:sp>
      <p:pic>
        <p:nvPicPr>
          <p:cNvPr id="8" name="Рисунок 7" descr="C:\Users\work\Desktop\Репина -Погадаева\стенды1-2 этажи\a8e1480b-4a50-4ad5-998e-a08e040d1e8d.jpg"/>
          <p:cNvPicPr/>
          <p:nvPr/>
        </p:nvPicPr>
        <p:blipFill>
          <a:blip r:embed="rId2"/>
          <a:srcRect l="13636"/>
          <a:stretch>
            <a:fillRect/>
          </a:stretch>
        </p:blipFill>
        <p:spPr bwMode="auto">
          <a:xfrm>
            <a:off x="3000364" y="3357562"/>
            <a:ext cx="342902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214414" y="828716"/>
          <a:ext cx="7643866" cy="25630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43866"/>
              </a:tblGrid>
              <a:tr h="337244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Кафедры</a:t>
                      </a:r>
                      <a:endParaRPr lang="ru-RU" dirty="0"/>
                    </a:p>
                  </a:txBody>
                  <a:tcPr/>
                </a:tc>
              </a:tr>
              <a:tr h="2197323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Экономики и управления;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Информационных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систем и автоматического управления;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Права и сервиса;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Промышленного  электромеханического оборудования;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Геодезии и горных дисциплин;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Металлургии, аналитического  контроля химических технологий;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Рекламы.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362341" y="214290"/>
            <a:ext cx="48529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колледже работают: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5852" y="214290"/>
            <a:ext cx="7498080" cy="6429420"/>
          </a:xfrm>
        </p:spPr>
        <p:txBody>
          <a:bodyPr>
            <a:normAutofit/>
          </a:bodyPr>
          <a:lstStyle/>
          <a:p>
            <a:pPr algn="ctr"/>
            <a:r>
              <a:rPr lang="ru-RU" sz="22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ru-RU" dirty="0">
              <a:effectLst/>
            </a:endParaRPr>
          </a:p>
        </p:txBody>
      </p:sp>
      <p:pic>
        <p:nvPicPr>
          <p:cNvPr id="6" name="Picture 99" descr="koll_s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643182"/>
            <a:ext cx="6301408" cy="3883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214414" y="428604"/>
          <a:ext cx="7643866" cy="1964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43866"/>
              </a:tblGrid>
              <a:tr h="644213">
                <a:tc>
                  <a:txBody>
                    <a:bodyPr/>
                    <a:lstStyle/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dirty="0" smtClean="0"/>
                        <a:t>Цикловые комиссии</a:t>
                      </a:r>
                      <a:endParaRPr lang="ru-RU" dirty="0"/>
                    </a:p>
                  </a:txBody>
                  <a:tcPr/>
                </a:tc>
              </a:tr>
              <a:tr h="1319831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Математических и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естественно-научных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дисциплин;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Физической культуры и безопасности жизнедеятельности;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Иностранного языка,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русского языка и литературы;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Социальных и гуманитарных дисциплин.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0"/>
            <a:ext cx="8069584" cy="23574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Основные разделы учебного  плана </a:t>
            </a:r>
            <a:b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программы  подготовки  специалистов</a:t>
            </a:r>
            <a:b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среднего звена по специальности</a:t>
            </a:r>
            <a:b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13.02.11 «Техническая эксплуатация  и обслуживание электрического и  электромеханического  оборудования»</a:t>
            </a:r>
            <a:endParaRPr lang="ru-RU" sz="3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5608" y="2428868"/>
            <a:ext cx="7498080" cy="3286148"/>
          </a:xfrm>
        </p:spPr>
        <p:txBody>
          <a:bodyPr>
            <a:normAutofit lnSpcReduction="10000"/>
          </a:bodyPr>
          <a:lstStyle/>
          <a:p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Общий гуманитарный и социально-экономический цикл;</a:t>
            </a:r>
          </a:p>
          <a:p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Математический  и общий </a:t>
            </a:r>
            <a:r>
              <a:rPr lang="ru-RU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естественно-научный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цикл;</a:t>
            </a:r>
          </a:p>
          <a:p>
            <a:r>
              <a:rPr lang="ru-RU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Общепрофессиональный</a:t>
            </a: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цикл: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-Учебная практика;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-Производственная практика ( по профилю специальности);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-Производственная  практика ( преддипломная)</a:t>
            </a:r>
          </a:p>
          <a:p>
            <a:r>
              <a:rPr lang="ru-RU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Государственная итоговая аттестация.</a:t>
            </a:r>
          </a:p>
          <a:p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Общий объем времени составляет- 147 недель.</a:t>
            </a:r>
          </a:p>
          <a:p>
            <a:r>
              <a:rPr lang="ru-RU" sz="2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Срок обучения – 2г 10мес.</a:t>
            </a:r>
          </a:p>
          <a:p>
            <a:pPr>
              <a:buNone/>
            </a:pPr>
            <a:endParaRPr lang="ru-RU" sz="2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623</TotalTime>
  <Words>1598</Words>
  <Application>Microsoft Office PowerPoint</Application>
  <PresentationFormat>Экран (4:3)</PresentationFormat>
  <Paragraphs>471</Paragraphs>
  <Slides>57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Аспект</vt:lpstr>
      <vt:lpstr>Слайд 1</vt:lpstr>
      <vt:lpstr>      Материально-техническая база Уральского  государственного колледжа  имени И.И. Ползунова </vt:lpstr>
      <vt:lpstr>    И только  Уральский государственный колледж  имени И.И. Ползунова  находится в самом центре   г. Екатеринбурга! </vt:lpstr>
      <vt:lpstr>Слайд 4</vt:lpstr>
      <vt:lpstr>Контингент колледжа  на 01 октября учебного года</vt:lpstr>
      <vt:lpstr> ПЕДАГОГИЧЕСКИЙ КОЛЛЕКТИВ, это- 149 преподавателей;  7 кандидатов наук; 131преподаватель имеют высшую  и 1 квалификационную категории; Нагрудный знак  «Почетный работник  СПО  РФ»-14 человек; Государственные награды- 1 чел.  Имеют почетное звание «Почетный ветеран СОО ГМПР»-2 чел .,  Имеет нагрудный знак «Надежда профсоюзов»- 3 чел.,   Имеет нагрудный знак  СОО  ГМПР «За развитие социального                                                                                    партнерства»- 1 чел.,     Юбилейный памятный знак  «80 лет профессионально-техническому образованию»-1 чел.                                                                                          </vt:lpstr>
      <vt:lpstr>       </vt:lpstr>
      <vt:lpstr>       </vt:lpstr>
      <vt:lpstr>     Основные разделы учебного  плана  программы  подготовки  специалистов   среднего звена по специальности  13.02.11 «Техническая эксплуатация  и обслуживание электрического и  электромеханического  оборудования»</vt:lpstr>
      <vt:lpstr> Наши специальности:</vt:lpstr>
      <vt:lpstr>Слайд 11</vt:lpstr>
      <vt:lpstr>Слайд 12</vt:lpstr>
      <vt:lpstr>Слайд 13</vt:lpstr>
      <vt:lpstr>Слайд 14</vt:lpstr>
      <vt:lpstr>Слайд 15</vt:lpstr>
      <vt:lpstr>Выпуск специалистов   Уральского государственного колледжа  им. И.И. Ползунова</vt:lpstr>
      <vt:lpstr>Слайд 17</vt:lpstr>
      <vt:lpstr>Базовый уровень:                    техник  Повышенный уровень:                МП-менеджер с углубленной подготовкой;                БП-бухгалтер, специалист по налогообложению;                МРП-маркетолог, с углубленной подготовкой в области                                    предпринимательской деятельности;                 МТП- старший техник;                 АНП-старший техник. </vt:lpstr>
      <vt:lpstr>Группа  МП-410, выпуск  2006г.  20 дипломов с отличием из 28 человек , (71.4 %)</vt:lpstr>
      <vt:lpstr>  Трудоустройство  выпускников  Уральского государственного колледжа   им. И.И. Ползунова</vt:lpstr>
      <vt:lpstr>Слайд 21</vt:lpstr>
      <vt:lpstr>Колледж сегодня  имеет:</vt:lpstr>
      <vt:lpstr>Читальный зал колледжа</vt:lpstr>
      <vt:lpstr>Видеостудия колледжа</vt:lpstr>
      <vt:lpstr>Большой  актовый зал колледжа </vt:lpstr>
      <vt:lpstr>Малый   актовый зал колледжа</vt:lpstr>
      <vt:lpstr>Малый актовый  зал  и методический кабинет колледжа</vt:lpstr>
      <vt:lpstr>Учебные кабинеты и лаборатории:</vt:lpstr>
      <vt:lpstr>Слайд 29</vt:lpstr>
      <vt:lpstr>Слайд 30</vt:lpstr>
      <vt:lpstr>Кабинет математики</vt:lpstr>
      <vt:lpstr>Открытие лаборатории  «Электромонтажа» в Кировоградском филиале.                                                                   октябрь 2022г.</vt:lpstr>
      <vt:lpstr>Шейпинг, тренажерный  и игровой  залы</vt:lpstr>
      <vt:lpstr>Столовая колледжа и фойе 2 этажа </vt:lpstr>
      <vt:lpstr>Слайд 35</vt:lpstr>
      <vt:lpstr>Здание  общежития колледжа </vt:lpstr>
      <vt:lpstr>Победы  -Свердловского горно-металлургического техникума им. И.И. Ползунова -Уральского государственного колледжа им. И.И. Ползунова </vt:lpstr>
      <vt:lpstr>Слайд 38</vt:lpstr>
      <vt:lpstr>Основные этапы реорганизации   Уральского горного училища</vt:lpstr>
      <vt:lpstr>Каменное здание  золотосплавочной  лаборатории    построено в 1799-1800гг.  по распоряжению  главного горного начальника А.С. Ярцова. </vt:lpstr>
      <vt:lpstr>Здание горной канцелярии  и золотосплавочной лаборатории (1806г.)</vt:lpstr>
      <vt:lpstr>Вид на фронтон  Уральского горного училища. </vt:lpstr>
      <vt:lpstr>Вид на здание  Уральского горного училища</vt:lpstr>
      <vt:lpstr>Вид на здание   Уральского горного училища с  Кафедральной площади      (площадь 1905г.)</vt:lpstr>
      <vt:lpstr>Вид на здание  Уральского горного училища  со стороны пруда  около гимназии № 9.</vt:lpstr>
      <vt:lpstr>Вид на здание техникума в период с  1924г. по 1930г.</vt:lpstr>
      <vt:lpstr>Уральское горное училище,  1932г.</vt:lpstr>
      <vt:lpstr>Вид на здание техникума  со стороны гимназии № 9, 1928-1932гг.</vt:lpstr>
      <vt:lpstr>  Свердловский  горно-металлургический техникум.  Фрагмент главного фасада после реконструкции, архитектор Г.А. Голубев. Надстроен 3-ий этаж, изменён фронтон над ризалитом главного фасада. Фото 1940-х гг.   </vt:lpstr>
      <vt:lpstr>Проект реконструкции  Свердловского  горно-металлургического техникума  вид нового объёма 4-х этажного ризалита здания по  ул. Воеводина, архитектор И.А. Грушенко, 1954 </vt:lpstr>
      <vt:lpstr>Строительство учебного корпуса  на ул. Воеводина, 18.08.1953г.</vt:lpstr>
      <vt:lpstr>Вид на здание  Свердловского горно-металлургического техникума, 1955-1956гг. </vt:lpstr>
      <vt:lpstr>Надстройка  4 этажа техникума.</vt:lpstr>
      <vt:lpstr>Вид с  городской плотинки  на Свердловский горно-металлургический техникум.</vt:lpstr>
      <vt:lpstr>Вид на здание колледжа,  1957-1958гг. </vt:lpstr>
      <vt:lpstr>Колледж в наше время</vt:lpstr>
      <vt:lpstr>Слайд 57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Материально-техническая база Уральского  государственного колледжа  имени И.И. Ползунова</dc:title>
  <dc:creator>work</dc:creator>
  <cp:lastModifiedBy>work</cp:lastModifiedBy>
  <cp:revision>111</cp:revision>
  <dcterms:created xsi:type="dcterms:W3CDTF">2022-11-14T08:41:32Z</dcterms:created>
  <dcterms:modified xsi:type="dcterms:W3CDTF">2023-05-26T05:59:31Z</dcterms:modified>
</cp:coreProperties>
</file>