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56" r:id="rId2"/>
    <p:sldId id="287" r:id="rId3"/>
    <p:sldId id="282" r:id="rId4"/>
    <p:sldId id="271" r:id="rId5"/>
    <p:sldId id="283" r:id="rId6"/>
    <p:sldId id="281" r:id="rId7"/>
    <p:sldId id="264" r:id="rId8"/>
    <p:sldId id="266" r:id="rId9"/>
    <p:sldId id="268" r:id="rId10"/>
    <p:sldId id="280" r:id="rId11"/>
    <p:sldId id="267" r:id="rId12"/>
    <p:sldId id="272" r:id="rId13"/>
    <p:sldId id="277" r:id="rId14"/>
    <p:sldId id="278" r:id="rId15"/>
    <p:sldId id="273" r:id="rId16"/>
    <p:sldId id="279" r:id="rId17"/>
    <p:sldId id="276" r:id="rId18"/>
    <p:sldId id="284" r:id="rId19"/>
    <p:sldId id="265" r:id="rId20"/>
    <p:sldId id="274" r:id="rId21"/>
    <p:sldId id="285" r:id="rId22"/>
    <p:sldId id="28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9187" autoAdjust="0"/>
  </p:normalViewPr>
  <p:slideViewPr>
    <p:cSldViewPr>
      <p:cViewPr varScale="1">
        <p:scale>
          <a:sx n="91" d="100"/>
          <a:sy n="91" d="100"/>
        </p:scale>
        <p:origin x="-13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B637D-64EA-4CA7-A690-3230EDA3D366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D4D30-A160-4A16-A84D-2929D0D304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1D4D30-A160-4A16-A84D-2929D0D30434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chel.dk.ru/wiki/chcz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-214337"/>
            <a:ext cx="8458200" cy="3714775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Выпускники </a:t>
            </a:r>
            <a:br>
              <a:rPr lang="ru-RU" dirty="0" smtClean="0"/>
            </a:br>
            <a:r>
              <a:rPr lang="ru-RU" dirty="0" smtClean="0"/>
              <a:t> техникума-колледжа, добившиеся значительных  успехов  в трудовой деятельности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301008"/>
          <a:ext cx="8786874" cy="5699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3470"/>
                <a:gridCol w="4143404"/>
              </a:tblGrid>
              <a:tr h="5643602"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6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kumimoji="0" lang="ru-RU" sz="16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Ланских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Сергей Александрович, 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 1978 г.,  гр. ЭА-411,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Советник Генерального</a:t>
                      </a:r>
                      <a:r>
                        <a:rPr kumimoji="0" lang="ru-RU" sz="16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директора  « УГМК» по  информационным технологиям и автоматизации</a:t>
                      </a:r>
                      <a:r>
                        <a:rPr kumimoji="0"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Устюжанин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Евгений  Сергеевич,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вып.1979 г., ПР-415,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председатель  ППО  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АО  «</a:t>
                      </a:r>
                      <a:r>
                        <a:rPr kumimoji="0"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Уралэлектромедь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</a:t>
                      </a:r>
                    </a:p>
                    <a:p>
                      <a:r>
                        <a:rPr kumimoji="0" lang="ru-RU" sz="10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- звание «Почетный металлург РФ».</a:t>
                      </a:r>
                    </a:p>
                    <a:p>
                      <a:r>
                        <a:rPr kumimoji="0" lang="ru-RU" sz="10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- знак отличия «За заслуги перед городским округом Верхняя Пышма», </a:t>
                      </a:r>
                    </a:p>
                    <a:p>
                      <a:r>
                        <a:rPr kumimoji="0" lang="ru-RU" sz="10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- знак отличия «За заслуги перед УГМК» III степени, </a:t>
                      </a:r>
                    </a:p>
                    <a:p>
                      <a:r>
                        <a:rPr kumimoji="0" lang="ru-RU" sz="10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-знак Горно-металлургического профсоюза России.</a:t>
                      </a:r>
                    </a:p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 descr="C:\Users\work\Desktop\замен. выпуск. разм 10смх 13 см\Устюжанин Е.С., председател ППО  АО  Уралэлектромедь,  1979,№6..jpg"/>
          <p:cNvPicPr/>
          <p:nvPr/>
        </p:nvPicPr>
        <p:blipFill>
          <a:blip r:embed="rId3"/>
          <a:srcRect t="7099" b="21026"/>
          <a:stretch>
            <a:fillRect/>
          </a:stretch>
        </p:blipFill>
        <p:spPr bwMode="auto">
          <a:xfrm>
            <a:off x="5500694" y="571480"/>
            <a:ext cx="264320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work\Desktop\все презентации.26.05.23\фото Выпускные груп.   оригинал\1976-1980   36 шт- 06.02\1978 ЭА-411- ланск.jpg"/>
          <p:cNvPicPr/>
          <p:nvPr/>
        </p:nvPicPr>
        <p:blipFill>
          <a:blip r:embed="rId4"/>
          <a:srcRect l="23098" t="19503" r="69063" b="63877"/>
          <a:stretch>
            <a:fillRect/>
          </a:stretch>
        </p:blipFill>
        <p:spPr bwMode="auto">
          <a:xfrm>
            <a:off x="571472" y="642918"/>
            <a:ext cx="107157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work\Desktop\козицын а.а..jpg"/>
          <p:cNvPicPr>
            <a:picLocks noGrp="1" noChangeAspect="1" noChangeArrowheads="1"/>
          </p:cNvPicPr>
          <p:nvPr/>
        </p:nvPicPr>
        <p:blipFill>
          <a:blip r:embed="rId5" cstate="print"/>
          <a:srcRect l="81968" t="29288" r="3044" b="44944"/>
          <a:stretch>
            <a:fillRect/>
          </a:stretch>
        </p:blipFill>
        <p:spPr bwMode="auto">
          <a:xfrm>
            <a:off x="357158" y="2214554"/>
            <a:ext cx="1428760" cy="1785950"/>
          </a:xfrm>
          <a:prstGeom prst="rect">
            <a:avLst/>
          </a:prstGeom>
          <a:noFill/>
        </p:spPr>
      </p:pic>
      <p:pic>
        <p:nvPicPr>
          <p:cNvPr id="8" name="Рисунок 7" descr="C:\Users\work\Desktop\ланских с.а..jpg"/>
          <p:cNvPicPr/>
          <p:nvPr/>
        </p:nvPicPr>
        <p:blipFill>
          <a:blip r:embed="rId6" cstate="print"/>
          <a:srcRect l="34634" t="30396" r="35222" b="11454"/>
          <a:stretch>
            <a:fillRect/>
          </a:stretch>
        </p:blipFill>
        <p:spPr bwMode="auto">
          <a:xfrm>
            <a:off x="2643174" y="1000108"/>
            <a:ext cx="2000264" cy="2657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625" y="857232"/>
          <a:ext cx="8229600" cy="52149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21497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Хворов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Анатолий</a:t>
                      </a:r>
                      <a:r>
                        <a:rPr kumimoji="0" lang="ru-RU" sz="16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Тимофеевич.,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вып.1979 г.,</a:t>
                      </a:r>
                      <a:r>
                        <a:rPr kumimoji="0" lang="ru-RU" sz="16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ГМ-413,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/>
                      </a:r>
                      <a:b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Главный инженер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АО "</a:t>
                      </a:r>
                      <a:r>
                        <a:rPr kumimoji="0" lang="ru-RU" sz="16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Эридан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"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Бояркина 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Наталья Ивановна,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вып.1979 г.,АН-413.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Начальник лаборатории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ООО « Березовский рудник»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C:\Users\work\AppData\Local\Temp\Rar$DIa0.468\224.jpg"/>
          <p:cNvPicPr/>
          <p:nvPr/>
        </p:nvPicPr>
        <p:blipFill>
          <a:blip r:embed="rId2" cstate="print"/>
          <a:srcRect b="1828"/>
          <a:stretch>
            <a:fillRect/>
          </a:stretch>
        </p:blipFill>
        <p:spPr bwMode="auto">
          <a:xfrm>
            <a:off x="1500166" y="1214422"/>
            <a:ext cx="207170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ork\AppData\Local\Temp\Rar$DIa0.889\20180824_123333.jpg"/>
          <p:cNvPicPr/>
          <p:nvPr/>
        </p:nvPicPr>
        <p:blipFill>
          <a:blip r:embed="rId3" cstate="print"/>
          <a:srcRect l="7432" t="14402" r="12163" b="20790"/>
          <a:stretch>
            <a:fillRect/>
          </a:stretch>
        </p:blipFill>
        <p:spPr bwMode="auto">
          <a:xfrm>
            <a:off x="5286380" y="1214422"/>
            <a:ext cx="2286016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1407" y="247672"/>
          <a:ext cx="8586790" cy="614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1990"/>
                <a:gridCol w="4114800"/>
              </a:tblGrid>
              <a:tr h="5929355"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6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kumimoji="0"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Бакин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Алексей Викторович,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1985 г.,</a:t>
                      </a:r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МТ-425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Вице-президент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ПАО  « Русская медная компания»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 металлургическому производству.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-Почетный металлург РФ.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Алексеев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Николай Борисович,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ПР-418, 1981г.</a:t>
                      </a:r>
                    </a:p>
                    <a:p>
                      <a:pPr algn="ctr"/>
                      <a:r>
                        <a:rPr kumimoji="0" lang="ru-RU" sz="11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Общий стаж работы в ГМК-</a:t>
                      </a:r>
                      <a:r>
                        <a:rPr kumimoji="0" lang="ru-RU" sz="1100" b="0" i="0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35 лет.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1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Депутат </a:t>
                      </a:r>
                      <a:r>
                        <a:rPr kumimoji="0" lang="ru-RU" sz="1100" b="0" i="0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Ревдинской</a:t>
                      </a:r>
                      <a:r>
                        <a:rPr kumimoji="0" lang="ru-RU" sz="11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районной Думы .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1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«Почетный металлург».</a:t>
                      </a: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/>
                      </a:r>
                      <a:b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kumimoji="0" lang="ru-RU" sz="11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Награжден:</a:t>
                      </a:r>
                    </a:p>
                    <a:p>
                      <a:pPr algn="ctr"/>
                      <a:r>
                        <a:rPr kumimoji="0" lang="ru-RU" sz="11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Почетными грамотами Свердловского областного комитета ГМПР, Федерации профсоюзов Свердловской области, Центрального совета ГМПР,</a:t>
                      </a:r>
                    </a:p>
                    <a:p>
                      <a:pPr algn="ctr"/>
                      <a:r>
                        <a:rPr kumimoji="0" lang="ru-RU" sz="11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знаком «За активную работу в профсоюзе»,</a:t>
                      </a:r>
                    </a:p>
                    <a:p>
                      <a:pPr algn="ctr"/>
                      <a:r>
                        <a:rPr kumimoji="0" lang="ru-RU" sz="11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медалью «100 лет профсоюзам России»,</a:t>
                      </a:r>
                    </a:p>
                    <a:p>
                      <a:pPr algn="ctr"/>
                      <a:r>
                        <a:rPr kumimoji="0" lang="ru-RU" sz="11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медалью «90 лет Свердловскому обкому ГМПР»,</a:t>
                      </a:r>
                    </a:p>
                    <a:p>
                      <a:pPr algn="ctr"/>
                      <a:r>
                        <a:rPr kumimoji="0" lang="ru-RU" sz="11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нагрудным знаком «За заслуги перед профсоюзом»</a:t>
                      </a:r>
                      <a:endParaRPr kumimoji="0" lang="ru-RU" sz="11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C:\Users\work\Desktop\замен. выпуск. разм 10смх 13 см\Бакин А.В., Вице-президент по металлургическому производству РМК, 1985г.№1..jpg"/>
          <p:cNvPicPr/>
          <p:nvPr/>
        </p:nvPicPr>
        <p:blipFill>
          <a:blip r:embed="rId2"/>
          <a:srcRect b="-850"/>
          <a:stretch>
            <a:fillRect/>
          </a:stretch>
        </p:blipFill>
        <p:spPr bwMode="auto">
          <a:xfrm>
            <a:off x="1000100" y="1643050"/>
            <a:ext cx="228601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ork\Desktop\все презентации04.10.23\фото Выпускные груп.   ориг. 04.10.23\1981-1985 35 шт. -\1981-ПР-418 Алексеев К..jpg"/>
          <p:cNvPicPr/>
          <p:nvPr/>
        </p:nvPicPr>
        <p:blipFill>
          <a:blip r:embed="rId3" cstate="print"/>
          <a:srcRect l="28220" t="15659" r="62919" b="65110"/>
          <a:stretch>
            <a:fillRect/>
          </a:stretch>
        </p:blipFill>
        <p:spPr bwMode="auto">
          <a:xfrm>
            <a:off x="4786314" y="1214422"/>
            <a:ext cx="1285884" cy="162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work\Desktop\алексеев.jpg"/>
          <p:cNvPicPr/>
          <p:nvPr/>
        </p:nvPicPr>
        <p:blipFill>
          <a:blip r:embed="rId4" cstate="print"/>
          <a:srcRect l="25655" r="25922"/>
          <a:stretch>
            <a:fillRect/>
          </a:stretch>
        </p:blipFill>
        <p:spPr bwMode="auto">
          <a:xfrm>
            <a:off x="6215074" y="714356"/>
            <a:ext cx="181854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1407" y="494367"/>
          <a:ext cx="8586790" cy="582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71990"/>
                <a:gridCol w="4114800"/>
              </a:tblGrid>
              <a:tr h="5000660"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Шакирзянов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Ринат  </a:t>
                      </a:r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Мубаракзянович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</a:p>
                    <a:p>
                      <a:pPr algn="ctr"/>
                      <a:r>
                        <a:rPr lang="ru-RU" sz="1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вып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. 1986г., МТ-427.</a:t>
                      </a:r>
                    </a:p>
                    <a:p>
                      <a:pPr algn="ctr"/>
                      <a:r>
                        <a:rPr kumimoji="0" lang="ru-RU" sz="16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</a:t>
                      </a:r>
                      <a:r>
                        <a:rPr kumimoji="0" lang="ru-RU" sz="1600" b="0" i="0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2012 по 2014гг. </a:t>
                      </a:r>
                      <a:r>
                        <a:rPr kumimoji="0" lang="ru-RU" sz="16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генеральный директор</a:t>
                      </a:r>
                      <a:r>
                        <a:rPr kumimoji="0" lang="ru-RU" sz="1600" b="0" i="0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ЧЦЗ (Челябинский цинковый завод),</a:t>
                      </a:r>
                      <a:r>
                        <a:rPr kumimoji="0" lang="ru-RU" sz="1600" b="0" i="0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председатель правления ОАО «</a:t>
                      </a:r>
                      <a:r>
                        <a:rPr kumimoji="0" lang="ru-RU" sz="1600" b="0" i="0" u="sng" kern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  <a:hlinkClick r:id="rId2" tooltip="ЧЦЗ"/>
                        </a:rPr>
                        <a:t>ЧЦЗ</a:t>
                      </a:r>
                      <a:r>
                        <a:rPr kumimoji="0" lang="ru-RU" b="0" i="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».</a:t>
                      </a:r>
                      <a:endParaRPr lang="ru-RU" dirty="0" smtClean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6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kumimoji="0" lang="ru-RU" sz="16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kumimoji="0" lang="ru-RU" sz="16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Кислицина</a:t>
                      </a:r>
                      <a:r>
                        <a:rPr kumimoji="0" lang="ru-RU" sz="16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Ольга Борисовна,  </a:t>
                      </a:r>
                      <a:r>
                        <a:rPr kumimoji="0" lang="ru-RU" sz="16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(Кобякова )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гр. АН-430, </a:t>
                      </a:r>
                      <a:r>
                        <a:rPr kumimoji="0" lang="ru-RU" sz="16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1986г., </a:t>
                      </a:r>
                    </a:p>
                    <a:p>
                      <a:pPr algn="ctr"/>
                      <a:r>
                        <a:rPr kumimoji="0" lang="ru-RU" sz="16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/</a:t>
                      </a:r>
                      <a:r>
                        <a:rPr kumimoji="0" lang="ru-RU" sz="16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полиции, эксперт по  исследованию наркотических средств,</a:t>
                      </a:r>
                      <a:r>
                        <a:rPr kumimoji="0" lang="ru-RU" sz="16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психотропных 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сильнодействующих </a:t>
                      </a:r>
                      <a:r>
                        <a:rPr kumimoji="0" lang="ru-RU" sz="16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</a:t>
                      </a:r>
                    </a:p>
                    <a:p>
                      <a:pPr algn="ctr"/>
                      <a:r>
                        <a:rPr kumimoji="0" lang="ru-RU" sz="16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ядовитых веществ </a:t>
                      </a:r>
                    </a:p>
                    <a:p>
                      <a:pPr algn="ctr"/>
                      <a:r>
                        <a:rPr kumimoji="0" lang="ru-RU" sz="16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 УТ МВД России по </a:t>
                      </a:r>
                      <a:r>
                        <a:rPr kumimoji="0" lang="ru-RU" sz="1600" b="1" kern="1200" baseline="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УрФО</a:t>
                      </a:r>
                      <a:r>
                        <a:rPr kumimoji="0" lang="ru-RU" sz="16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2" descr="C:\Users\work\Desktop\кислицина ольга борисовна.jpg"/>
          <p:cNvPicPr>
            <a:picLocks noChangeAspect="1" noChangeArrowheads="1"/>
          </p:cNvPicPr>
          <p:nvPr/>
        </p:nvPicPr>
        <p:blipFill>
          <a:blip r:embed="rId3" cstate="print"/>
          <a:srcRect l="38824" t="31229" r="28427" b="756"/>
          <a:stretch>
            <a:fillRect/>
          </a:stretch>
        </p:blipFill>
        <p:spPr bwMode="auto">
          <a:xfrm>
            <a:off x="5643570" y="785794"/>
            <a:ext cx="1858338" cy="2806469"/>
          </a:xfrm>
          <a:prstGeom prst="rect">
            <a:avLst/>
          </a:prstGeom>
          <a:noFill/>
        </p:spPr>
      </p:pic>
      <p:pic>
        <p:nvPicPr>
          <p:cNvPr id="6" name="Picture 2" descr="C:\Users\work\Desktop\shakirzyanov_portre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1428736"/>
            <a:ext cx="1785950" cy="1535291"/>
          </a:xfrm>
          <a:prstGeom prst="rect">
            <a:avLst/>
          </a:prstGeom>
          <a:noFill/>
        </p:spPr>
      </p:pic>
      <p:pic>
        <p:nvPicPr>
          <p:cNvPr id="8" name="Picture 3" descr="C:\Users\work\Desktop\downloa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1571612"/>
            <a:ext cx="2143108" cy="17144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785794"/>
          <a:ext cx="8429684" cy="582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14842"/>
                <a:gridCol w="4214842"/>
              </a:tblGrid>
              <a:tr h="5708330">
                <a:tc>
                  <a:txBody>
                    <a:bodyPr/>
                    <a:lstStyle/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Скачков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Владимир Михайлович,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1986г.,</a:t>
                      </a:r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гр. МТ-427.</a:t>
                      </a:r>
                    </a:p>
                    <a:p>
                      <a:pPr algn="ctr"/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К.х.н., ст. н. с.  лаборатории  химии гетерогенных процессов ИХТТ Уральского отделения РАН. </a:t>
                      </a:r>
                    </a:p>
                    <a:p>
                      <a:pPr algn="ctr"/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Писатель –фантаст  ( 7 книг), монография: «Галлий: технологии  получения и применение жидких  сплавов».</a:t>
                      </a:r>
                      <a:endParaRPr kumimoji="0"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kumimoji="0" lang="ru-RU" sz="16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kumimoji="0" lang="ru-RU" sz="16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Порошин</a:t>
                      </a:r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Евгений Александрович,</a:t>
                      </a:r>
                    </a:p>
                    <a:p>
                      <a:pPr algn="ctr"/>
                      <a:r>
                        <a:rPr kumimoji="0" lang="ru-RU" sz="1400" b="1" kern="1200" baseline="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</a:t>
                      </a:r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1999г, гр. МТИ-501.</a:t>
                      </a:r>
                    </a:p>
                    <a:p>
                      <a:pPr algn="ctr"/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Зам. директора  по коммерческим и финансовым вопросам ПАО </a:t>
                      </a:r>
                    </a:p>
                    <a:p>
                      <a:pPr algn="ctr"/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400" b="1" kern="1200" baseline="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Ревдинский</a:t>
                      </a:r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завод ОЦ</a:t>
                      </a:r>
                      <a:r>
                        <a:rPr kumimoji="0" lang="ru-RU" sz="18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М»</a:t>
                      </a: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C:\Users\work\AppData\Local\Temp\Rar$DIa0.483\IMG_2795.JPG"/>
          <p:cNvPicPr/>
          <p:nvPr/>
        </p:nvPicPr>
        <p:blipFill>
          <a:blip r:embed="rId2"/>
          <a:srcRect l="34008" t="19224" r="41662" b="29020"/>
          <a:stretch>
            <a:fillRect/>
          </a:stretch>
        </p:blipFill>
        <p:spPr bwMode="auto">
          <a:xfrm>
            <a:off x="1571604" y="1428736"/>
            <a:ext cx="192882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ork\Desktop\IMG_7095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32" y="1357298"/>
            <a:ext cx="1857388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571480"/>
          <a:ext cx="8229600" cy="5940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1924"/>
                <a:gridCol w="4257676"/>
              </a:tblGrid>
              <a:tr h="5940786"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6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Курлович</a:t>
                      </a:r>
                      <a:endParaRPr kumimoji="0" lang="ru-RU" sz="16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Станислав  Геннадьевич,</a:t>
                      </a:r>
                    </a:p>
                    <a:p>
                      <a:pPr algn="ctr"/>
                      <a:r>
                        <a:rPr kumimoji="0" lang="ru-RU" sz="16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1989 г.,</a:t>
                      </a:r>
                      <a:r>
                        <a:rPr kumimoji="0" lang="ru-RU" sz="16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МТ-434д.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Директор ФГБУ  «Свердловский</a:t>
                      </a:r>
                    </a:p>
                    <a:p>
                      <a:pPr algn="ctr"/>
                      <a:r>
                        <a:rPr kumimoji="0" lang="ru-RU" sz="16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референтный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центр </a:t>
                      </a:r>
                      <a:r>
                        <a:rPr kumimoji="0" lang="ru-RU" sz="16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Россельхознадзора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Полищук  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Антон Сергеевич,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2001 г., гр. Б-318.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Директор управления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      стратегического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планирования  и развития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ПАО «Русская медная компания»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C:\Users\work\Desktop\знам. вып.ФОТО для Юбилея Колледжа 175 лет\курловуич С.Г\курлович стас.jpg"/>
          <p:cNvPicPr/>
          <p:nvPr/>
        </p:nvPicPr>
        <p:blipFill>
          <a:blip r:embed="rId2"/>
          <a:srcRect t="3300" b="7384"/>
          <a:stretch>
            <a:fillRect/>
          </a:stretch>
        </p:blipFill>
        <p:spPr bwMode="auto">
          <a:xfrm>
            <a:off x="2500298" y="1285860"/>
            <a:ext cx="1857388" cy="265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work\Desktop\замен. выпуск. разм 10смх 13 см\Полищук  А.С., директор упрвления стратегического планирования и развития ПАО Русская медная компания, 2001г. №5..png"/>
          <p:cNvPicPr/>
          <p:nvPr/>
        </p:nvPicPr>
        <p:blipFill>
          <a:blip r:embed="rId3"/>
          <a:srcRect l="7046" r="9878"/>
          <a:stretch>
            <a:fillRect/>
          </a:stretch>
        </p:blipFill>
        <p:spPr bwMode="auto">
          <a:xfrm>
            <a:off x="5572132" y="928670"/>
            <a:ext cx="2357454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ork\Desktop\курлович.jpg"/>
          <p:cNvPicPr/>
          <p:nvPr/>
        </p:nvPicPr>
        <p:blipFill>
          <a:blip r:embed="rId4"/>
          <a:srcRect l="59771" t="44140" r="24077" b="47235"/>
          <a:stretch>
            <a:fillRect/>
          </a:stretch>
        </p:blipFill>
        <p:spPr bwMode="auto">
          <a:xfrm rot="5400000">
            <a:off x="400759" y="1170820"/>
            <a:ext cx="2315789" cy="168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500043"/>
          <a:ext cx="8543956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1978"/>
                <a:gridCol w="4271978"/>
              </a:tblGrid>
              <a:tr h="5160645"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Медведев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Мирослав Робертович, </a:t>
                      </a:r>
                      <a:r>
                        <a:rPr kumimoji="0"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к.э.н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.,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1990г., гр. ЭА-436,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2013г. директор по общим вопросам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ОАО « </a:t>
                      </a:r>
                      <a:r>
                        <a:rPr kumimoji="0"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Уралэлектромедь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Хрущев </a:t>
                      </a:r>
                    </a:p>
                    <a:p>
                      <a:pPr algn="ctr"/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Сергй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Васильевич,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вып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. 1997, ЭП-417,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Директор ООО </a:t>
                      </a:r>
                    </a:p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«Типография </a:t>
                      </a:r>
                      <a:r>
                        <a:rPr lang="ru-RU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Артес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work\Desktop\4285ad388df996392d567ee63f214589.jpg"/>
          <p:cNvPicPr>
            <a:picLocks noChangeAspect="1" noChangeArrowheads="1"/>
          </p:cNvPicPr>
          <p:nvPr/>
        </p:nvPicPr>
        <p:blipFill>
          <a:blip r:embed="rId2"/>
          <a:srcRect l="14874" r="28607"/>
          <a:stretch>
            <a:fillRect/>
          </a:stretch>
        </p:blipFill>
        <p:spPr bwMode="auto">
          <a:xfrm>
            <a:off x="2071670" y="1214422"/>
            <a:ext cx="2108997" cy="2487628"/>
          </a:xfrm>
          <a:prstGeom prst="rect">
            <a:avLst/>
          </a:prstGeom>
          <a:noFill/>
        </p:spPr>
      </p:pic>
      <p:pic>
        <p:nvPicPr>
          <p:cNvPr id="1027" name="Picture 3" descr="C:\Users\work\Desktop\image3282516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643182"/>
            <a:ext cx="1627701" cy="1714512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4"/>
          <a:srcRect l="18854" t="59217" r="74082" b="23356"/>
          <a:stretch>
            <a:fillRect/>
          </a:stretch>
        </p:blipFill>
        <p:spPr bwMode="auto">
          <a:xfrm>
            <a:off x="428596" y="714356"/>
            <a:ext cx="1214446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ork\Desktop\Perfecta-Artes_eaaefd7c18140e20f18270198fc355c0.jpg"/>
          <p:cNvPicPr/>
          <p:nvPr/>
        </p:nvPicPr>
        <p:blipFill>
          <a:blip r:embed="rId5"/>
          <a:srcRect l="19722" t="3997" r="60075" b="48042"/>
          <a:stretch>
            <a:fillRect/>
          </a:stretch>
        </p:blipFill>
        <p:spPr bwMode="auto">
          <a:xfrm>
            <a:off x="5214942" y="714356"/>
            <a:ext cx="235745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428604"/>
          <a:ext cx="8801104" cy="579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3138"/>
                <a:gridCol w="3987966"/>
              </a:tblGrid>
              <a:tr h="5786478"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6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Ходыко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Игорь Иванович, 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вып.1991г.в., МТ-438д.</a:t>
                      </a:r>
                    </a:p>
                    <a:p>
                      <a:pPr algn="ctr"/>
                      <a:r>
                        <a:rPr kumimoji="0" lang="ru-RU" sz="11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Генеральный директор завода «</a:t>
                      </a:r>
                      <a:r>
                        <a:rPr kumimoji="0" lang="ru-RU" sz="11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Электроцинк</a:t>
                      </a:r>
                      <a:r>
                        <a:rPr kumimoji="0" lang="ru-RU" sz="11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</a:t>
                      </a:r>
                    </a:p>
                    <a:p>
                      <a:pPr algn="ctr"/>
                      <a:r>
                        <a:rPr kumimoji="0" lang="ru-RU" sz="11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г. Владикавказ.</a:t>
                      </a:r>
                    </a:p>
                    <a:p>
                      <a:pPr algn="ctr"/>
                      <a:r>
                        <a:rPr kumimoji="0" lang="ru-RU" sz="11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Награжден медалью «Во славу Осетии».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2013 г. И. </a:t>
                      </a:r>
                      <a:r>
                        <a:rPr kumimoji="0" lang="ru-RU" sz="11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Ходыко</a:t>
                      </a:r>
                      <a:r>
                        <a:rPr kumimoji="0" lang="ru-RU" sz="11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вошёл в престижный ежегодный общефедеральный рейтинг «Топ-1000 ведущих менеджеров  РФ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Генеральный директор  АО « </a:t>
                      </a:r>
                      <a:r>
                        <a:rPr kumimoji="0" lang="ru-RU" sz="16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Урупский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ГОК»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(п. </a:t>
                      </a:r>
                      <a:r>
                        <a:rPr kumimoji="0" lang="ru-RU" sz="16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Медногорский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6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kern="1200" baseline="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КарачаевоЧР</a:t>
                      </a:r>
                      <a:r>
                        <a:rPr kumimoji="0" lang="ru-RU" sz="16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).с 27.11.2020г</a:t>
                      </a:r>
                      <a:endParaRPr kumimoji="0" lang="ru-RU" sz="16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Чистяков 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Александр Николаевич,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1992г.,</a:t>
                      </a:r>
                      <a:r>
                        <a:rPr kumimoji="0" lang="ru-RU" sz="16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ЭП-412,</a:t>
                      </a:r>
                    </a:p>
                    <a:p>
                      <a:pPr algn="ctr"/>
                      <a:r>
                        <a:rPr kumimoji="0" lang="ru-RU" sz="16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6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начальник отдела энергосберегающих технологий Министерства энергетики и ЖКХ</a:t>
                      </a:r>
                    </a:p>
                    <a:p>
                      <a:pPr algn="ctr"/>
                      <a:r>
                        <a:rPr kumimoji="0" lang="ru-RU" sz="16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Свердловской области</a:t>
                      </a:r>
                      <a:endParaRPr kumimoji="0" lang="ru-RU" sz="16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 descr="C:\Users\work\Desktop\чистяков.jpg"/>
          <p:cNvPicPr/>
          <p:nvPr/>
        </p:nvPicPr>
        <p:blipFill>
          <a:blip r:embed="rId2" cstate="print"/>
          <a:srcRect l="70631" t="41550" r="1710" b="42716"/>
          <a:stretch>
            <a:fillRect/>
          </a:stretch>
        </p:blipFill>
        <p:spPr bwMode="auto">
          <a:xfrm rot="5400000">
            <a:off x="4964909" y="1178703"/>
            <a:ext cx="1643073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work\Desktop\1305000447.jpg"/>
          <p:cNvPicPr>
            <a:picLocks noChangeAspect="1" noChangeArrowheads="1"/>
          </p:cNvPicPr>
          <p:nvPr/>
        </p:nvPicPr>
        <p:blipFill>
          <a:blip r:embed="rId3"/>
          <a:srcRect l="36065" r="13446"/>
          <a:stretch>
            <a:fillRect/>
          </a:stretch>
        </p:blipFill>
        <p:spPr bwMode="auto">
          <a:xfrm>
            <a:off x="6643702" y="1214422"/>
            <a:ext cx="2000264" cy="2643206"/>
          </a:xfrm>
          <a:prstGeom prst="rect">
            <a:avLst/>
          </a:prstGeom>
          <a:noFill/>
        </p:spPr>
      </p:pic>
      <p:pic>
        <p:nvPicPr>
          <p:cNvPr id="8" name="Picture 2" descr="C:\Users\work\Desktop\download.jpg"/>
          <p:cNvPicPr>
            <a:picLocks noChangeAspect="1" noChangeArrowheads="1"/>
          </p:cNvPicPr>
          <p:nvPr/>
        </p:nvPicPr>
        <p:blipFill>
          <a:blip r:embed="rId4"/>
          <a:srcRect l="11364" r="9091"/>
          <a:stretch>
            <a:fillRect/>
          </a:stretch>
        </p:blipFill>
        <p:spPr bwMode="auto">
          <a:xfrm>
            <a:off x="2714612" y="500042"/>
            <a:ext cx="1974287" cy="1772829"/>
          </a:xfrm>
          <a:prstGeom prst="rect">
            <a:avLst/>
          </a:prstGeom>
          <a:noFill/>
        </p:spPr>
      </p:pic>
      <p:pic>
        <p:nvPicPr>
          <p:cNvPr id="9" name="Рисунок 8" descr="C:\Users\work\Desktop\102673_original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2357430"/>
            <a:ext cx="135732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work\Desktop\ходыко.jpg"/>
          <p:cNvPicPr/>
          <p:nvPr/>
        </p:nvPicPr>
        <p:blipFill>
          <a:blip r:embed="rId6"/>
          <a:srcRect l="41022" t="69458" r="40902" b="2409"/>
          <a:stretch>
            <a:fillRect/>
          </a:stretch>
        </p:blipFill>
        <p:spPr bwMode="auto">
          <a:xfrm>
            <a:off x="642910" y="642918"/>
            <a:ext cx="171683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500043"/>
          <a:ext cx="8258204" cy="6215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9102"/>
                <a:gridCol w="4129102"/>
              </a:tblGrid>
              <a:tr h="6215105"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6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Хлопова</a:t>
                      </a:r>
                      <a:endParaRPr kumimoji="0" lang="ru-RU" sz="16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Наталья</a:t>
                      </a:r>
                      <a:r>
                        <a:rPr kumimoji="0" lang="ru-RU" sz="16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Николаевна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1996г.в., МД-440.</a:t>
                      </a:r>
                    </a:p>
                    <a:p>
                      <a:pPr algn="ctr"/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Директор </a:t>
                      </a:r>
                    </a:p>
                    <a:p>
                      <a:pPr algn="ctr"/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ООО</a:t>
                      </a:r>
                      <a:r>
                        <a:rPr kumimoji="0" lang="ru-RU" sz="1600" b="0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</a:t>
                      </a:r>
                      <a:r>
                        <a:rPr kumimoji="0" lang="ru-RU" sz="1600" b="0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Гео-Изыскания</a:t>
                      </a:r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».</a:t>
                      </a:r>
                    </a:p>
                    <a:p>
                      <a:pPr algn="ctr"/>
                      <a:r>
                        <a:rPr kumimoji="0" lang="ru-RU" sz="1600" b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Эксперт  оценки профессиональной  квалификации в</a:t>
                      </a:r>
                      <a:r>
                        <a:rPr kumimoji="0" lang="ru-RU" sz="1600" b="0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области  инженерных изыскан</a:t>
                      </a:r>
                      <a:r>
                        <a:rPr kumimoji="0" lang="ru-RU" sz="16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ий.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ru-RU" sz="1800" b="1" i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i="1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Рисунок 8" descr="C:\Users\work\AppData\Local\Temp\Rar$DIa0.060\ХНН.jpe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857232"/>
            <a:ext cx="3038475" cy="303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625" y="642938"/>
          <a:ext cx="8229600" cy="55721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572144">
                <a:tc>
                  <a:txBody>
                    <a:bodyPr/>
                    <a:lstStyle/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Щелконогов</a:t>
                      </a:r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Алексей Анатольевич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1992г, гр. ГМ-448,</a:t>
                      </a:r>
                      <a:endParaRPr kumimoji="0"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директор ООО «Ультра СИ»</a:t>
                      </a:r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</a:p>
                    <a:p>
                      <a:pPr algn="ctr"/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 Асбест, горно-химическая компания</a:t>
                      </a:r>
                      <a:r>
                        <a:rPr kumimoji="0" lang="ru-RU" sz="16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Павлов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Игорь В.,</a:t>
                      </a:r>
                    </a:p>
                    <a:p>
                      <a:pPr algn="ctr"/>
                      <a:r>
                        <a:rPr kumimoji="0"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 2000 г.в., Б-315,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зам. генерального директора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ОАО НИИ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 </a:t>
                      </a:r>
                      <a:r>
                        <a:rPr kumimoji="0"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Уралэлектротяжмаш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</a:t>
                      </a:r>
                      <a:endParaRPr lang="ru-RU" sz="1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kumimoji="0" lang="ru-RU" sz="1800" b="0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Рисунок 5" descr="C:\Users\work\Desktop\замен. выпуск. разм 10смх 13 см\Павлов И. В., зам. генерального директора  ОАО НИИ Уралэлектотяжмаш №2.jpg"/>
          <p:cNvPicPr/>
          <p:nvPr/>
        </p:nvPicPr>
        <p:blipFill>
          <a:blip r:embed="rId2"/>
          <a:srcRect r="13462"/>
          <a:stretch>
            <a:fillRect/>
          </a:stretch>
        </p:blipFill>
        <p:spPr bwMode="auto">
          <a:xfrm>
            <a:off x="4857752" y="1357298"/>
            <a:ext cx="3214710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work\Desktop\IMG-20220728-WA00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1285860"/>
            <a:ext cx="3286116" cy="2993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500042"/>
          <a:ext cx="8472518" cy="5500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2518"/>
              </a:tblGrid>
              <a:tr h="5500726">
                <a:tc>
                  <a:txBody>
                    <a:bodyPr/>
                    <a:lstStyle/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         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kumimoji="0" lang="ru-RU" b="1" i="0" kern="1200" cap="all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ru-RU" b="1" i="0" kern="1200" cap="all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b="1" i="0" kern="1200" cap="all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                              </a:t>
                      </a:r>
                      <a:r>
                        <a:rPr kumimoji="0" lang="ru-RU" b="0" i="0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Председатель Союза      </a:t>
                      </a:r>
                    </a:p>
                    <a:p>
                      <a:pPr fontAlgn="base"/>
                      <a:r>
                        <a:rPr kumimoji="0" lang="ru-RU" b="0" i="0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                             Золотопромышленников Урала</a:t>
                      </a:r>
                    </a:p>
                    <a:p>
                      <a:pPr algn="ctr"/>
                      <a:endParaRPr lang="ru-RU" dirty="0" smtClean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642876" y="571480"/>
          <a:ext cx="8143967" cy="47149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84696"/>
                <a:gridCol w="1984664"/>
                <a:gridCol w="2121537"/>
                <a:gridCol w="2053070"/>
              </a:tblGrid>
              <a:tr h="875240">
                <a:tc gridSpan="4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      </a:t>
                      </a:r>
                    </a:p>
                    <a:p>
                      <a:pPr algn="ctr"/>
                      <a:r>
                        <a:rPr lang="ru-RU" dirty="0" smtClean="0"/>
                        <a:t>  Заслуженный строитель РСФСР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67834"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Выпуск 1926 г.</a:t>
                      </a:r>
                    </a:p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Уральский </a:t>
                      </a:r>
                    </a:p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индустриальный техникум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Выпуск 1927 г.</a:t>
                      </a:r>
                    </a:p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Уральский</a:t>
                      </a:r>
                    </a:p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индустриальный техникум</a:t>
                      </a:r>
                    </a:p>
                    <a:p>
                      <a:pPr algn="ctr"/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Выпуск 1929 г.</a:t>
                      </a:r>
                    </a:p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Свердловский горно-металлургический техникум</a:t>
                      </a:r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Выпуск 1929 г.</a:t>
                      </a:r>
                    </a:p>
                    <a:p>
                      <a:pPr algn="ctr"/>
                      <a:r>
                        <a:rPr lang="ru-RU" sz="1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Свердловский горно-металлургический техникум</a:t>
                      </a:r>
                    </a:p>
                    <a:p>
                      <a:pPr algn="ctr"/>
                      <a:endParaRPr lang="ru-RU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71805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Мерзляков</a:t>
                      </a:r>
                    </a:p>
                    <a:p>
                      <a:pPr algn="ctr"/>
                      <a:r>
                        <a:rPr lang="ru-RU" sz="1000" smtClean="0"/>
                        <a:t> Петр  </a:t>
                      </a:r>
                      <a:r>
                        <a:rPr lang="ru-RU" sz="1000" dirty="0" smtClean="0"/>
                        <a:t>Павлович</a:t>
                      </a:r>
                      <a:endParaRPr lang="ru-RU" sz="10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err="1" smtClean="0"/>
                        <a:t>Дианов</a:t>
                      </a:r>
                      <a:r>
                        <a:rPr lang="ru-RU" sz="1000" dirty="0" smtClean="0"/>
                        <a:t> </a:t>
                      </a:r>
                    </a:p>
                    <a:p>
                      <a:pPr algn="ctr"/>
                      <a:r>
                        <a:rPr lang="ru-RU" sz="1000" dirty="0" smtClean="0"/>
                        <a:t> Сергей  Васильевич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/>
                        <a:t>Мотылев</a:t>
                      </a:r>
                    </a:p>
                    <a:p>
                      <a:pPr algn="ctr"/>
                      <a:r>
                        <a:rPr lang="ru-RU" sz="1000" dirty="0" smtClean="0"/>
                        <a:t> Всеволод Валерьянович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err="1" smtClean="0"/>
                        <a:t>Спасоломский</a:t>
                      </a:r>
                      <a:r>
                        <a:rPr lang="ru-RU" sz="1000" dirty="0" smtClean="0"/>
                        <a:t> </a:t>
                      </a:r>
                    </a:p>
                    <a:p>
                      <a:pPr algn="ctr"/>
                      <a:r>
                        <a:rPr lang="ru-RU" sz="1000" dirty="0" smtClean="0"/>
                        <a:t> Валерьян Васильевич</a:t>
                      </a:r>
                      <a:endParaRPr lang="ru-RU" sz="1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2500029"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фото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20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smtClean="0">
                          <a:latin typeface="Times New Roman" pitchFamily="18" charset="0"/>
                          <a:cs typeface="Times New Roman" pitchFamily="18" charset="0"/>
                        </a:rPr>
                        <a:t>Нет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фото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6" name="Рисунок 5" descr="C:\Users\work\Desktop\все презентации04.10.23\фото Выпускные груп.   ориг. 01.11.23\1916-1930-11шт\1929 строит.jpg"/>
          <p:cNvPicPr/>
          <p:nvPr/>
        </p:nvPicPr>
        <p:blipFill>
          <a:blip r:embed="rId2"/>
          <a:srcRect l="45469" t="19575" r="45837" b="58634"/>
          <a:stretch>
            <a:fillRect/>
          </a:stretch>
        </p:blipFill>
        <p:spPr bwMode="auto">
          <a:xfrm>
            <a:off x="7143768" y="2786058"/>
            <a:ext cx="135732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work\Desktop\все презентации04.10.23\фото Выпускные груп.   ориг. 01.11.23\1916-1930-11шт\1929 строит.jpg"/>
          <p:cNvPicPr/>
          <p:nvPr/>
        </p:nvPicPr>
        <p:blipFill>
          <a:blip r:embed="rId2"/>
          <a:srcRect l="42374" t="56653" r="48034" b="22404"/>
          <a:stretch>
            <a:fillRect/>
          </a:stretch>
        </p:blipFill>
        <p:spPr bwMode="auto">
          <a:xfrm>
            <a:off x="4929190" y="2786058"/>
            <a:ext cx="164307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538187"/>
          <a:ext cx="8229600" cy="600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676895">
                <a:tc>
                  <a:txBody>
                    <a:bodyPr/>
                    <a:lstStyle/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6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kumimoji="0"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Соловьева Ю.П.,   руководитель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центра цифровой</a:t>
                      </a:r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трансформации образования Свердловской области </a:t>
                      </a:r>
                    </a:p>
                    <a:p>
                      <a:pPr algn="ctr"/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 Единое цифровое  пространство»,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kumimoji="0"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2001г, гр. КИС-402.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C:\Users\work\Desktop\Губернатор_Соловьева.jpg"/>
          <p:cNvPicPr/>
          <p:nvPr/>
        </p:nvPicPr>
        <p:blipFill>
          <a:blip r:embed="rId2" cstate="print"/>
          <a:srcRect l="5660" r="11321"/>
          <a:stretch>
            <a:fillRect/>
          </a:stretch>
        </p:blipFill>
        <p:spPr bwMode="auto">
          <a:xfrm>
            <a:off x="4929190" y="3357562"/>
            <a:ext cx="3143272" cy="256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work\Desktop\Губернатор_Соловьева_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857232"/>
            <a:ext cx="3000396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work\Desktop\IMG_20230331_0001.jpg"/>
          <p:cNvPicPr>
            <a:picLocks noChangeAspect="1" noChangeArrowheads="1"/>
          </p:cNvPicPr>
          <p:nvPr/>
        </p:nvPicPr>
        <p:blipFill>
          <a:blip r:embed="rId4" cstate="print"/>
          <a:srcRect l="9231" t="4961" r="7687" b="2424"/>
          <a:stretch>
            <a:fillRect/>
          </a:stretch>
        </p:blipFill>
        <p:spPr bwMode="auto">
          <a:xfrm>
            <a:off x="785786" y="928670"/>
            <a:ext cx="3159738" cy="38811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538187"/>
          <a:ext cx="8229600" cy="60722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6072212">
                <a:tc>
                  <a:txBody>
                    <a:bodyPr/>
                    <a:lstStyle/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6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Секачева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Елена Сергеевна ,  ЭМ-401, 2007</a:t>
                      </a:r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г.в.,</a:t>
                      </a:r>
                      <a:endParaRPr kumimoji="0"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endParaRPr kumimoji="0"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Помощник  президента  ГК АСМ –крупнейшего мебельного холдинга  в </a:t>
                      </a:r>
                    </a:p>
                    <a:p>
                      <a:pPr algn="ctr"/>
                      <a:r>
                        <a:rPr kumimoji="0" lang="ru-RU" sz="1400" b="1" kern="1200" baseline="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Урало</a:t>
                      </a:r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Сибирском регионе. </a:t>
                      </a:r>
                    </a:p>
                    <a:p>
                      <a:pPr algn="ctr"/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 Авторская Современная Мебель)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work\Desktop\Губернатор_Соловьев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72858" y="-1081088"/>
            <a:ext cx="23812501" cy="15878175"/>
          </a:xfrm>
          <a:prstGeom prst="rect">
            <a:avLst/>
          </a:prstGeom>
          <a:noFill/>
        </p:spPr>
      </p:pic>
      <p:pic>
        <p:nvPicPr>
          <p:cNvPr id="3" name="Picture 2" descr="C:\Users\work\Desktop\Фото Секачева Е.С.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785794"/>
            <a:ext cx="2786082" cy="37147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1928802"/>
          <a:ext cx="8358246" cy="36433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58246"/>
              </a:tblGrid>
              <a:tr h="3643338">
                <a:tc>
                  <a:txBody>
                    <a:bodyPr/>
                    <a:lstStyle/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buFont typeface="Wingdings 2" pitchFamily="18" charset="2"/>
                        <a:buNone/>
                      </a:pPr>
                      <a:r>
                        <a:rPr lang="ru-RU" sz="3200" b="1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Спасибо за внимание!</a:t>
                      </a:r>
                    </a:p>
                    <a:p>
                      <a:pPr algn="ctr"/>
                      <a:endParaRPr lang="ru-RU" i="1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buFont typeface="Wingdings 2" pitchFamily="18" charset="2"/>
                        <a:buNone/>
                      </a:pPr>
                      <a:r>
                        <a:rPr lang="ru-RU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Хорошего дня!</a:t>
                      </a:r>
                    </a:p>
                    <a:p>
                      <a:pPr algn="ctr">
                        <a:buFont typeface="Wingdings 2" pitchFamily="18" charset="2"/>
                        <a:buNone/>
                      </a:pPr>
                      <a:endParaRPr lang="ru-RU" i="1" dirty="0" smtClean="0">
                        <a:solidFill>
                          <a:srgbClr val="C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buFont typeface="Wingdings 2" pitchFamily="18" charset="2"/>
                        <a:buNone/>
                      </a:pPr>
                      <a:r>
                        <a:rPr lang="ru-RU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С уважением,  администратор </a:t>
                      </a:r>
                    </a:p>
                    <a:p>
                      <a:pPr algn="ctr">
                        <a:buFont typeface="Wingdings 2" pitchFamily="18" charset="2"/>
                        <a:buNone/>
                      </a:pPr>
                      <a:r>
                        <a:rPr lang="ru-RU" i="1" dirty="0" err="1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культурно-досугового</a:t>
                      </a:r>
                      <a:r>
                        <a:rPr lang="ru-RU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отдела </a:t>
                      </a:r>
                    </a:p>
                    <a:p>
                      <a:pPr algn="ctr">
                        <a:buFont typeface="Wingdings 2" pitchFamily="18" charset="2"/>
                        <a:buNone/>
                      </a:pPr>
                      <a:r>
                        <a:rPr lang="ru-RU" i="1" dirty="0" smtClean="0">
                          <a:solidFill>
                            <a:srgbClr val="C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А.Е. Осокин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C:\Users\work\Desktop\Губернатор_Соловьева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72858" y="-1081088"/>
            <a:ext cx="23812501" cy="158781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500034" y="500042"/>
          <a:ext cx="8472518" cy="5500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72518"/>
              </a:tblGrid>
              <a:tr h="5500726">
                <a:tc>
                  <a:txBody>
                    <a:bodyPr/>
                    <a:lstStyle/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          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 Ястребков А.А.,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kumimoji="0" lang="ru-RU" sz="1800" b="1" i="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вып</a:t>
                      </a:r>
                      <a:r>
                        <a:rPr kumimoji="0" lang="ru-RU" sz="18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 1959г.</a:t>
                      </a:r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fontAlgn="base"/>
                      <a:r>
                        <a:rPr kumimoji="0" lang="ru-RU" b="1" i="0" kern="1200" cap="all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ru-RU" b="1" i="0" kern="1200" cap="all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b="1" i="0" kern="1200" cap="all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                              </a:t>
                      </a:r>
                      <a:r>
                        <a:rPr kumimoji="0" lang="ru-RU" b="0" i="0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Председатель Союза      </a:t>
                      </a:r>
                    </a:p>
                    <a:p>
                      <a:pPr fontAlgn="base"/>
                      <a:r>
                        <a:rPr kumimoji="0" lang="ru-RU" b="0" i="0" kern="1200" dirty="0" smtClean="0">
                          <a:solidFill>
                            <a:srgbClr val="FFFF00"/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                                    Золотопромышленников Урала</a:t>
                      </a:r>
                    </a:p>
                    <a:p>
                      <a:pPr algn="ctr"/>
                      <a:endParaRPr lang="ru-RU" dirty="0" smtClean="0"/>
                    </a:p>
                    <a:p>
                      <a:pPr algn="ctr" fontAlgn="base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 1959 года  работа  на шахте «Южная» города Березовский;</a:t>
                      </a:r>
                    </a:p>
                    <a:p>
                      <a:pPr algn="ctr" fontAlgn="base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1978 возглавил Производственное объединение «</a:t>
                      </a:r>
                      <a:r>
                        <a:rPr kumimoji="0"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Уралзолото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»;</a:t>
                      </a:r>
                    </a:p>
                    <a:p>
                      <a:pPr algn="ctr" fontAlgn="base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	В 1984 занял пост генерального директора монголо-советского СП «</a:t>
                      </a:r>
                      <a:r>
                        <a:rPr kumimoji="0"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Монголсовцветмет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 (г. Улан-Батор);</a:t>
                      </a:r>
                    </a:p>
                    <a:p>
                      <a:pPr algn="ctr" fontAlgn="base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С 1989—1990 гг. был заведующим кафедрой Всесоюзного института повышения квалификации специалистов МЦМ СССР;</a:t>
                      </a:r>
                    </a:p>
                    <a:p>
                      <a:pPr algn="ctr" fontAlgn="base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	</a:t>
                      </a:r>
                      <a:r>
                        <a:rPr kumimoji="0" lang="ru-RU" sz="1400" b="1" kern="12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</a:t>
                      </a:r>
                      <a:r>
                        <a:rPr kumimoji="0" lang="ru-RU" sz="1400" b="1" kern="1200" baseline="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2000</a:t>
                      </a:r>
                      <a:r>
                        <a:rPr kumimoji="0" lang="ru-RU" sz="1400" b="1" kern="12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до 2007 гг. занимал пост Министра природных ресурсов </a:t>
                      </a:r>
                    </a:p>
                    <a:p>
                      <a:pPr algn="ctr" fontAlgn="base"/>
                      <a:r>
                        <a:rPr kumimoji="0" lang="ru-RU" sz="1400" b="1" kern="1200" dirty="0" smtClean="0">
                          <a:solidFill>
                            <a:srgbClr val="FFFF00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Свердловской области. 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Награжден орденами Дружбы народов, «Полярная Звезда», знаком отличия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«За заслуги перед Свердловской областью» III и II степеней.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Присвоено звание «Почетный гражданин г. Березовского.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6" name="Picture 2" descr="C:\Users\work\Desktop\sotrudnik-foto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2846" y="1000108"/>
            <a:ext cx="1893004" cy="1866894"/>
          </a:xfrm>
          <a:prstGeom prst="rect">
            <a:avLst/>
          </a:prstGeom>
          <a:noFill/>
        </p:spPr>
      </p:pic>
      <p:pic>
        <p:nvPicPr>
          <p:cNvPr id="2" name="Picture 2" descr="C:\Users\work\Desktop\96ce266665205e7ae9f3be48427458fbee7760d9a8b0e19e29987bd9.jpg.550x370_q85_crop-center.jpg"/>
          <p:cNvPicPr>
            <a:picLocks noChangeAspect="1" noChangeArrowheads="1"/>
          </p:cNvPicPr>
          <p:nvPr/>
        </p:nvPicPr>
        <p:blipFill>
          <a:blip r:embed="rId3"/>
          <a:srcRect l="10000" r="6584"/>
          <a:stretch>
            <a:fillRect/>
          </a:stretch>
        </p:blipFill>
        <p:spPr bwMode="auto">
          <a:xfrm>
            <a:off x="6143636" y="831894"/>
            <a:ext cx="2214578" cy="1786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642938"/>
          <a:ext cx="8229600" cy="539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357830">
                <a:tc>
                  <a:txBody>
                    <a:bodyPr/>
                    <a:lstStyle/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600" b="1" i="0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Залазинский</a:t>
                      </a:r>
                      <a:r>
                        <a:rPr kumimoji="0" lang="ru-RU" sz="1600" b="1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kumimoji="0" lang="ru-RU" sz="1600" b="1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Александр  Григорьевич,, д.т.н.,</a:t>
                      </a:r>
                      <a:r>
                        <a:rPr kumimoji="0" lang="ru-RU" sz="1600" b="1" i="0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kumimoji="0" lang="ru-RU" sz="1600" b="1" i="0" kern="1200" baseline="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</a:t>
                      </a:r>
                      <a:r>
                        <a:rPr kumimoji="0" lang="ru-RU" sz="1600" b="1" i="0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</a:t>
                      </a:r>
                      <a:r>
                        <a:rPr kumimoji="0" lang="ru-RU" sz="1600" b="1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1960г.,  </a:t>
                      </a:r>
                    </a:p>
                    <a:p>
                      <a:pPr algn="ctr"/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гл. н. с.  лаборатории системного     моделирования института  машиноведения   </a:t>
                      </a:r>
                      <a:r>
                        <a:rPr kumimoji="0" lang="ru-RU" sz="16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</a:t>
                      </a:r>
                      <a:r>
                        <a:rPr kumimoji="0"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РАН,</a:t>
                      </a:r>
                    </a:p>
                    <a:p>
                      <a:pPr algn="ctr"/>
                      <a:endParaRPr lang="ru-RU" dirty="0" smtClean="0"/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algn="ctr"/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Залазинский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А.Г. в музее  колледжа.</a:t>
                      </a:r>
                    </a:p>
                    <a:p>
                      <a:pPr algn="ctr"/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18 марта 2022г.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1S7X6975"/>
          <p:cNvPicPr/>
          <p:nvPr/>
        </p:nvPicPr>
        <p:blipFill>
          <a:blip r:embed="rId2" cstate="print"/>
          <a:srcRect l="16797" t="-1197" r="16405" b="15569"/>
          <a:stretch>
            <a:fillRect/>
          </a:stretch>
        </p:blipFill>
        <p:spPr bwMode="auto">
          <a:xfrm>
            <a:off x="1071538" y="857232"/>
            <a:ext cx="342902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ork\Desktop\15 см х20см  гориз.jpg"/>
          <p:cNvPicPr/>
          <p:nvPr/>
        </p:nvPicPr>
        <p:blipFill>
          <a:blip r:embed="rId3" cstate="print"/>
          <a:srcRect l="15325" r="17016" b="24038"/>
          <a:stretch>
            <a:fillRect/>
          </a:stretch>
        </p:blipFill>
        <p:spPr bwMode="auto">
          <a:xfrm>
            <a:off x="4714876" y="857232"/>
            <a:ext cx="3714776" cy="2652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642938"/>
          <a:ext cx="8401080" cy="603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00540"/>
                <a:gridCol w="4200540"/>
              </a:tblGrid>
              <a:tr h="5929334">
                <a:tc>
                  <a:txBody>
                    <a:bodyPr/>
                    <a:lstStyle/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800" b="1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Сегаль </a:t>
                      </a:r>
                    </a:p>
                    <a:p>
                      <a:pPr algn="ctr"/>
                      <a:r>
                        <a:rPr kumimoji="0" lang="ru-RU" sz="1800" b="1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Александр </a:t>
                      </a:r>
                      <a:r>
                        <a:rPr kumimoji="0" lang="ru-RU" sz="1800" b="1" i="0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Зямович</a:t>
                      </a:r>
                      <a:r>
                        <a:rPr kumimoji="0" lang="ru-RU" sz="1800" b="1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, </a:t>
                      </a:r>
                      <a:r>
                        <a:rPr kumimoji="0" lang="ru-RU" sz="1800" b="1" i="0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</a:t>
                      </a:r>
                      <a:r>
                        <a:rPr kumimoji="0" lang="ru-RU" sz="1800" b="1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1963-64г., </a:t>
                      </a:r>
                    </a:p>
                    <a:p>
                      <a:pPr algn="ctr"/>
                      <a:r>
                        <a:rPr kumimoji="0" lang="ru-RU" sz="1200" b="1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Заслуженный геолог РФ (2007г)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Руководитель управления Федерального агентства по </a:t>
                      </a:r>
                      <a:r>
                        <a:rPr kumimoji="0" lang="ru-RU" sz="12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недропользованию</a:t>
                      </a:r>
                      <a:endParaRPr kumimoji="0" lang="ru-RU" sz="12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 Республике Коми,</a:t>
                      </a:r>
                      <a:b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генеральный директор ОАО "Боксит </a:t>
                      </a:r>
                      <a:r>
                        <a:rPr kumimoji="0" lang="ru-RU" sz="12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Тимана</a:t>
                      </a:r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",</a:t>
                      </a:r>
                      <a:b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глава администрации г.Воркуты,</a:t>
                      </a:r>
                      <a:b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</a:br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депутат Государственного Совета Республики Коми (1995-1999)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зам. министра промышленности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Республики Коми .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Храмцов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Виктор Михайлович,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выпуск 1953г., МТЦМ.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Вице-адмирал,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командующий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флотилией</a:t>
                      </a:r>
                      <a:r>
                        <a:rPr lang="ru-RU" baseline="0" dirty="0" smtClean="0"/>
                        <a:t>.</a:t>
                      </a:r>
                      <a:endParaRPr lang="ru-RU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3" name="Рисунок 2" descr="C:\Users\work\Desktop\Bezymyannyi_view.jpg"/>
          <p:cNvPicPr/>
          <p:nvPr/>
        </p:nvPicPr>
        <p:blipFill>
          <a:blip r:embed="rId2"/>
          <a:srcRect l="21627" r="21982"/>
          <a:stretch>
            <a:fillRect/>
          </a:stretch>
        </p:blipFill>
        <p:spPr bwMode="auto">
          <a:xfrm>
            <a:off x="2071670" y="1214422"/>
            <a:ext cx="2571768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work\Desktop\segal.jpg"/>
          <p:cNvPicPr/>
          <p:nvPr/>
        </p:nvPicPr>
        <p:blipFill>
          <a:blip r:embed="rId3"/>
          <a:srcRect l="27913" t="51583" r="42961" b="14232"/>
          <a:stretch>
            <a:fillRect/>
          </a:stretch>
        </p:blipFill>
        <p:spPr bwMode="auto">
          <a:xfrm>
            <a:off x="500034" y="1285860"/>
            <a:ext cx="1500198" cy="1138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ork\Desktop\Храмцов  В.М..jpg"/>
          <p:cNvPicPr/>
          <p:nvPr/>
        </p:nvPicPr>
        <p:blipFill>
          <a:blip r:embed="rId4" cstate="print"/>
          <a:srcRect l="41375" t="26601" r="27488" b="2463"/>
          <a:stretch>
            <a:fillRect/>
          </a:stretch>
        </p:blipFill>
        <p:spPr bwMode="auto">
          <a:xfrm>
            <a:off x="5643570" y="928670"/>
            <a:ext cx="192882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642938"/>
          <a:ext cx="8229600" cy="59293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929334">
                <a:tc>
                  <a:txBody>
                    <a:bodyPr/>
                    <a:lstStyle/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ru-RU" dirty="0" smtClean="0"/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Павлов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Анатолий Иванович, </a:t>
                      </a:r>
                    </a:p>
                    <a:p>
                      <a:pPr algn="ctr"/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вып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. 1969г.,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Генеральный директор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ОАО «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Пневмостроймашина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»,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Президент « Объединения  заводов 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Финпромко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endParaRPr lang="ru-RU" dirty="0" smtClean="0"/>
                    </a:p>
                    <a:p>
                      <a:pPr algn="ctr"/>
                      <a:r>
                        <a:rPr kumimoji="0" lang="ru-RU" sz="16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Матвеев   С.Н.,</a:t>
                      </a:r>
                    </a:p>
                    <a:p>
                      <a:pPr algn="ctr"/>
                      <a:r>
                        <a:rPr kumimoji="0" lang="ru-RU" sz="16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600" b="1" i="0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вып</a:t>
                      </a:r>
                      <a:r>
                        <a:rPr kumimoji="0" lang="ru-RU" sz="16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. 1973г., МД, </a:t>
                      </a:r>
                    </a:p>
                    <a:p>
                      <a:pPr algn="ctr"/>
                      <a:endParaRPr kumimoji="0" lang="ru-RU" sz="1600" b="1" i="0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600" b="1" i="0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</a:t>
                      </a:r>
                      <a:r>
                        <a:rPr kumimoji="0" lang="ru-RU" sz="1600" b="1" i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1998 по 2003 гг., генеральный директор ОАО</a:t>
                      </a:r>
                    </a:p>
                    <a:p>
                      <a:pPr algn="ctr"/>
                      <a:r>
                        <a:rPr kumimoji="0" lang="ru-RU" sz="1600" b="1" i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«</a:t>
                      </a:r>
                      <a:r>
                        <a:rPr kumimoji="0" lang="ru-RU" sz="1600" b="1" i="0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Святогор</a:t>
                      </a:r>
                      <a:r>
                        <a:rPr kumimoji="0" lang="ru-RU" sz="1600" b="1" i="0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  <a:endParaRPr kumimoji="0" lang="ru-RU" sz="16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 smtClean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Рисунок 6" descr="C:\Users\work\Desktop\матвеев С.Н..jpg"/>
          <p:cNvPicPr/>
          <p:nvPr/>
        </p:nvPicPr>
        <p:blipFill>
          <a:blip r:embed="rId2"/>
          <a:srcRect l="30305" t="13636" r="1550" b="15268"/>
          <a:stretch>
            <a:fillRect/>
          </a:stretch>
        </p:blipFill>
        <p:spPr bwMode="auto">
          <a:xfrm>
            <a:off x="5143504" y="857232"/>
            <a:ext cx="2476489" cy="3595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work\Desktop\павлов.jpg"/>
          <p:cNvPicPr/>
          <p:nvPr/>
        </p:nvPicPr>
        <p:blipFill>
          <a:blip r:embed="rId3"/>
          <a:srcRect l="59323" t="21212" r="2242" b="37995"/>
          <a:stretch>
            <a:fillRect/>
          </a:stretch>
        </p:blipFill>
        <p:spPr bwMode="auto">
          <a:xfrm>
            <a:off x="1571604" y="857232"/>
            <a:ext cx="2286016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28596" y="731520"/>
          <a:ext cx="8229600" cy="591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5912190"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Колмачихин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Валерий Николаевич, к.т.н.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гр. МТ-411,1978 г.в.,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Вице-президент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ПАО «Русская медная компания»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 инновациям, науке и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новой  технологии.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изобретений и 30 научных статей.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Недоростов</a:t>
                      </a:r>
                      <a:endParaRPr kumimoji="0"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Павел Михайлович,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гр. МТ-411 1978 г.в.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Начальник Главного управления</a:t>
                      </a:r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МВД  РФ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по Тюменской области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kumimoji="0" lang="ru-RU" sz="14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Награжден 13 медалями, в том числе: "За доблесть в службе", "За безупречную службу в МВД»</a:t>
                      </a:r>
                    </a:p>
                    <a:p>
                      <a:pPr algn="ctr"/>
                      <a:r>
                        <a:rPr kumimoji="0" lang="ru-RU" sz="14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3 степеней и другими наградами, </a:t>
                      </a:r>
                    </a:p>
                    <a:p>
                      <a:pPr algn="ctr"/>
                      <a:r>
                        <a:rPr kumimoji="0" lang="ru-RU" sz="14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 также именным оружием.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C:\Users\work\Desktop\машкову -типогрф новая\знам выпуск, работ, лабор и кабин\знам выпуск\№2.Колмачихин В.Н., 1978г.,к.т.н., Вице-президент  ПАО  Русская медная компания,по инновациям, науке и новой  технологии..jpg"/>
          <p:cNvPicPr/>
          <p:nvPr/>
        </p:nvPicPr>
        <p:blipFill>
          <a:blip r:embed="rId2" cstate="print"/>
          <a:srcRect l="30975" t="14404" r="26295" b="12265"/>
          <a:stretch>
            <a:fillRect/>
          </a:stretch>
        </p:blipFill>
        <p:spPr bwMode="auto">
          <a:xfrm>
            <a:off x="1357290" y="857232"/>
            <a:ext cx="2857520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work\Desktop\download.jpg"/>
          <p:cNvPicPr/>
          <p:nvPr/>
        </p:nvPicPr>
        <p:blipFill>
          <a:blip r:embed="rId3"/>
          <a:srcRect l="4651" t="3636" r="4651" b="3636"/>
          <a:stretch>
            <a:fillRect/>
          </a:stretch>
        </p:blipFill>
        <p:spPr bwMode="auto">
          <a:xfrm>
            <a:off x="5357818" y="928670"/>
            <a:ext cx="278608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2844" y="785813"/>
          <a:ext cx="8543956" cy="55007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1978"/>
                <a:gridCol w="4271978"/>
              </a:tblGrid>
              <a:tr h="5500708"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Панфилов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Игорь Геннадьевич,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1978 </a:t>
                      </a:r>
                      <a:r>
                        <a:rPr kumimoji="0"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г.в.,гр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. МТ-411.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Генеральный директор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</a:t>
                      </a:r>
                      <a:r>
                        <a:rPr kumimoji="0"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ЛМЗ-Сысерть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»,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Почетный металлург .</a:t>
                      </a:r>
                    </a:p>
                    <a:p>
                      <a:pPr algn="ctr"/>
                      <a:r>
                        <a:rPr kumimoji="0" lang="ru-RU" sz="1400" b="1" kern="120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Н/знак</a:t>
                      </a:r>
                      <a:r>
                        <a:rPr kumimoji="0" lang="ru-RU" sz="1400" b="1" kern="1200" baseline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« За развитие  предпринимательства».</a:t>
                      </a:r>
                      <a:endParaRPr kumimoji="0" lang="ru-RU" sz="14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Панфилов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Семен Игоревич,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вып.2004 г.в., гр. БП-427.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директор  ООО «</a:t>
                      </a:r>
                      <a:r>
                        <a:rPr kumimoji="0" lang="ru-RU" sz="1400" b="1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Техносила</a:t>
                      </a:r>
                      <a:r>
                        <a:rPr kumimoji="0" lang="ru-RU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C:\Users\work\Desktop\замен. выпуск. разм 10смх 13 см\Панфилов И.Г., генеральный директор ООО ЛМЗ-Сысерть, 1978г. №3..jpg"/>
          <p:cNvPicPr/>
          <p:nvPr/>
        </p:nvPicPr>
        <p:blipFill>
          <a:blip r:embed="rId2" cstate="print"/>
          <a:srcRect l="21630" r="16958"/>
          <a:stretch>
            <a:fillRect/>
          </a:stretch>
        </p:blipFill>
        <p:spPr bwMode="auto">
          <a:xfrm>
            <a:off x="1214414" y="1142984"/>
            <a:ext cx="2400292" cy="267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work\Desktop\замен. выпуск. разм 10смх 13 см\Панфилов С.И., директор  ООО Техносила, 2004г. №4..jpg"/>
          <p:cNvPicPr/>
          <p:nvPr/>
        </p:nvPicPr>
        <p:blipFill>
          <a:blip r:embed="rId3"/>
          <a:srcRect l="19892" r="13894"/>
          <a:stretch>
            <a:fillRect/>
          </a:stretch>
        </p:blipFill>
        <p:spPr bwMode="auto">
          <a:xfrm>
            <a:off x="5000628" y="1142984"/>
            <a:ext cx="3033707" cy="3176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714356"/>
          <a:ext cx="8301038" cy="58578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7718"/>
                <a:gridCol w="3943320"/>
              </a:tblGrid>
              <a:tr h="5857896"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Нечаев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Виктор Алексеевич,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вып.1978 г.,   гр. МТ-411,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«Заслуженный металлург</a:t>
                      </a:r>
                      <a:r>
                        <a:rPr kumimoji="0" lang="ru-RU" sz="14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РФ»,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плавильщик 6 разряда, 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            Кольская ГМК,  п. Никель.</a:t>
                      </a:r>
                    </a:p>
                    <a:p>
                      <a:pPr algn="ctr"/>
                      <a:r>
                        <a:rPr kumimoji="0" lang="ru-RU" sz="14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«Горячий стаж»  с 1978г. по 2020г.</a:t>
                      </a:r>
                      <a:endParaRPr 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kumimoji="0" lang="ru-RU" sz="18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Огорелышев</a:t>
                      </a:r>
                      <a:r>
                        <a:rPr kumimoji="0" lang="ru-RU" sz="1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kumimoji="0" lang="ru-RU" sz="1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Сергей  Владимирович,</a:t>
                      </a:r>
                    </a:p>
                    <a:p>
                      <a:pPr algn="ctr"/>
                      <a:r>
                        <a:rPr kumimoji="0" lang="ru-RU" sz="1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вып.1994г., гр.  Э-404</a:t>
                      </a:r>
                    </a:p>
                    <a:p>
                      <a:pPr algn="ctr"/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Начальник </a:t>
                      </a:r>
                      <a:r>
                        <a:rPr kumimoji="0" lang="ru-RU" sz="1200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медеэлектролитного</a:t>
                      </a:r>
                      <a:r>
                        <a:rPr kumimoji="0" lang="ru-RU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 производства ( начальник  цеха</a:t>
                      </a:r>
                      <a:r>
                        <a:rPr kumimoji="0" lang="ru-RU" sz="1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электролиза меди).</a:t>
                      </a:r>
                      <a:endParaRPr kumimoji="0" lang="ru-RU" sz="1200" b="1" kern="120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(Заместитель главного инженера — начальник отдела охраны труда и промышленной безопасности «</a:t>
                      </a:r>
                      <a:r>
                        <a:rPr kumimoji="0" lang="ru-RU" sz="1400" b="0" i="0" kern="1200" dirty="0" err="1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Уралэлектромедь</a:t>
                      </a:r>
                      <a:r>
                        <a:rPr kumimoji="0" lang="ru-RU" sz="14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(предприятие металлургического комплекса УГМК)</a:t>
                      </a:r>
                    </a:p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Рисунок 4" descr="C:\Users\work\Desktop\нечаев в.jpg"/>
          <p:cNvPicPr/>
          <p:nvPr/>
        </p:nvPicPr>
        <p:blipFill>
          <a:blip r:embed="rId2"/>
          <a:srcRect l="33191" t="19538" r="37627" b="57220"/>
          <a:stretch>
            <a:fillRect/>
          </a:stretch>
        </p:blipFill>
        <p:spPr bwMode="auto">
          <a:xfrm>
            <a:off x="1714480" y="857232"/>
            <a:ext cx="164307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work\Desktop\ogorelishev_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928670"/>
            <a:ext cx="2122479" cy="2937512"/>
          </a:xfrm>
          <a:prstGeom prst="rect">
            <a:avLst/>
          </a:prstGeom>
          <a:noFill/>
        </p:spPr>
      </p:pic>
      <p:pic>
        <p:nvPicPr>
          <p:cNvPr id="6" name="Рисунок 5" descr="C:\Users\work\Desktop\огорелышев.jpg"/>
          <p:cNvPicPr/>
          <p:nvPr/>
        </p:nvPicPr>
        <p:blipFill>
          <a:blip r:embed="rId4" cstate="print"/>
          <a:srcRect l="39325" t="69790" r="46573" b="2139"/>
          <a:stretch>
            <a:fillRect/>
          </a:stretch>
        </p:blipFill>
        <p:spPr bwMode="auto">
          <a:xfrm>
            <a:off x="7000892" y="1500174"/>
            <a:ext cx="1357322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work\Desktop\все виды колледжа\все для оформления музея\докум нечаев засл. металл.JPG"/>
          <p:cNvPicPr/>
          <p:nvPr/>
        </p:nvPicPr>
        <p:blipFill>
          <a:blip r:embed="rId5" cstate="print"/>
          <a:srcRect l="19859" t="17054" r="8643" b="12662"/>
          <a:stretch>
            <a:fillRect/>
          </a:stretch>
        </p:blipFill>
        <p:spPr bwMode="auto">
          <a:xfrm>
            <a:off x="1000100" y="2928934"/>
            <a:ext cx="3071834" cy="1560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606</TotalTime>
  <Words>1025</Words>
  <PresentationFormat>Экран (4:3)</PresentationFormat>
  <Paragraphs>724</Paragraphs>
  <Slides>22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Городская</vt:lpstr>
      <vt:lpstr>Выпускники   техникума-колледжа, добившиеся значительных  успехов  в трудовой деятельности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Выпускники знаменитые </dc:title>
  <dc:creator>work</dc:creator>
  <cp:lastModifiedBy>work</cp:lastModifiedBy>
  <cp:revision>123</cp:revision>
  <dcterms:created xsi:type="dcterms:W3CDTF">2022-10-07T09:34:29Z</dcterms:created>
  <dcterms:modified xsi:type="dcterms:W3CDTF">2023-11-16T11:01:24Z</dcterms:modified>
</cp:coreProperties>
</file>